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2"/>
  </p:notesMasterIdLst>
  <p:sldIdLst>
    <p:sldId id="264" r:id="rId2"/>
    <p:sldId id="268" r:id="rId3"/>
    <p:sldId id="269" r:id="rId4"/>
    <p:sldId id="265" r:id="rId5"/>
    <p:sldId id="266" r:id="rId6"/>
    <p:sldId id="271" r:id="rId7"/>
    <p:sldId id="272" r:id="rId8"/>
    <p:sldId id="273" r:id="rId9"/>
    <p:sldId id="267" r:id="rId10"/>
    <p:sldId id="270" r:id="rId1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292">
          <p15:clr>
            <a:srgbClr val="A4A3A4"/>
          </p15:clr>
        </p15:guide>
        <p15:guide id="4" pos="478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427F"/>
    <a:srgbClr val="283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40" autoAdjust="0"/>
  </p:normalViewPr>
  <p:slideViewPr>
    <p:cSldViewPr>
      <p:cViewPr varScale="1">
        <p:scale>
          <a:sx n="89" d="100"/>
          <a:sy n="89" d="100"/>
        </p:scale>
        <p:origin x="1434" y="72"/>
      </p:cViewPr>
      <p:guideLst>
        <p:guide orient="horz" pos="2160"/>
        <p:guide pos="2880"/>
        <p:guide orient="horz" pos="4292"/>
        <p:guide pos="4785"/>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283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F968BB-6FC2-4CA9-8EBE-AB1B8B8BFADF}" type="datetimeFigureOut">
              <a:rPr lang="pt-BR" smtClean="0"/>
              <a:t>27/09/2016</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9B1EA9-B3CE-47FB-998B-EF77235BA5A8}" type="slidenum">
              <a:rPr lang="pt-BR" smtClean="0"/>
              <a:t>‹nº›</a:t>
            </a:fld>
            <a:endParaRPr lang="pt-BR"/>
          </a:p>
        </p:txBody>
      </p:sp>
    </p:spTree>
    <p:extLst>
      <p:ext uri="{BB962C8B-B14F-4D97-AF65-F5344CB8AC3E}">
        <p14:creationId xmlns:p14="http://schemas.microsoft.com/office/powerpoint/2010/main" val="354447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pt-BR" smtClean="0"/>
              <a:t>Clique para editar o título mestre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DB8F2E0D-DA43-4C78-A1C0-9D074586C18A}" type="datetimeFigureOut">
              <a:rPr lang="pt-BR" smtClean="0"/>
              <a:t>27/09/2016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EA35755-D7EC-428D-AE51-25898F83C5C8}" type="slidenum">
              <a:rPr lang="pt-BR" smtClean="0"/>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DB8F2E0D-DA43-4C78-A1C0-9D074586C18A}" type="datetimeFigureOut">
              <a:rPr lang="pt-BR" smtClean="0"/>
              <a:t>27/09/2016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EA35755-D7EC-428D-AE51-25898F83C5C8}"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DB8F2E0D-DA43-4C78-A1C0-9D074586C18A}" type="datetimeFigureOut">
              <a:rPr lang="pt-BR" smtClean="0"/>
              <a:t>27/09/2016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EA35755-D7EC-428D-AE51-25898F83C5C8}" type="slidenum">
              <a:rPr lang="pt-BR" smtClean="0"/>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DB8F2E0D-DA43-4C78-A1C0-9D074586C18A}" type="datetimeFigureOut">
              <a:rPr lang="pt-BR" smtClean="0"/>
              <a:t>27/09/2016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EA35755-D7EC-428D-AE51-25898F83C5C8}" type="slidenum">
              <a:rPr lang="pt-BR" smtClean="0"/>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pt-BR" smtClean="0"/>
              <a:t>Clique para editar o título mestre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DB8F2E0D-DA43-4C78-A1C0-9D074586C18A}" type="datetimeFigureOut">
              <a:rPr lang="pt-BR" smtClean="0"/>
              <a:t>27/09/2016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EA35755-D7EC-428D-AE51-25898F83C5C8}" type="slidenum">
              <a:rPr lang="pt-BR" smtClean="0"/>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DB8F2E0D-DA43-4C78-A1C0-9D074586C18A}" type="datetimeFigureOut">
              <a:rPr lang="pt-BR" smtClean="0"/>
              <a:t>27/09/2016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EA35755-D7EC-428D-AE51-25898F83C5C8}"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Date Placeholder 6"/>
          <p:cNvSpPr>
            <a:spLocks noGrp="1"/>
          </p:cNvSpPr>
          <p:nvPr>
            <p:ph type="dt" sz="half" idx="10"/>
          </p:nvPr>
        </p:nvSpPr>
        <p:spPr/>
        <p:txBody>
          <a:bodyPr/>
          <a:lstStyle/>
          <a:p>
            <a:fld id="{DB8F2E0D-DA43-4C78-A1C0-9D074586C18A}" type="datetimeFigureOut">
              <a:rPr lang="pt-BR" smtClean="0"/>
              <a:t>27/09/2016</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EA35755-D7EC-428D-AE51-25898F83C5C8}" type="slidenum">
              <a:rPr lang="pt-BR" smtClean="0"/>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Date Placeholder 2"/>
          <p:cNvSpPr>
            <a:spLocks noGrp="1"/>
          </p:cNvSpPr>
          <p:nvPr>
            <p:ph type="dt" sz="half" idx="10"/>
          </p:nvPr>
        </p:nvSpPr>
        <p:spPr/>
        <p:txBody>
          <a:bodyPr/>
          <a:lstStyle/>
          <a:p>
            <a:fld id="{DB8F2E0D-DA43-4C78-A1C0-9D074586C18A}" type="datetimeFigureOut">
              <a:rPr lang="pt-BR" smtClean="0"/>
              <a:t>27/09/2016</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EA35755-D7EC-428D-AE51-25898F83C5C8}"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F2E0D-DA43-4C78-A1C0-9D074586C18A}" type="datetimeFigureOut">
              <a:rPr lang="pt-BR" smtClean="0"/>
              <a:t>27/09/2016</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EA35755-D7EC-428D-AE51-25898F83C5C8}"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pt-BR" smtClean="0"/>
              <a:t>Clique para editar o título mestre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DB8F2E0D-DA43-4C78-A1C0-9D074586C18A}" type="datetimeFigureOut">
              <a:rPr lang="pt-BR" smtClean="0"/>
              <a:t>27/09/2016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EA35755-D7EC-428D-AE51-25898F83C5C8}" type="slidenum">
              <a:rPr lang="pt-BR" smtClean="0"/>
              <a:t>‹nº›</a:t>
            </a:fld>
            <a:endParaRPr lang="pt-BR"/>
          </a:p>
        </p:txBody>
      </p:sp>
      <p:sp>
        <p:nvSpPr>
          <p:cNvPr id="9" name="Content Placeholder 8"/>
          <p:cNvSpPr>
            <a:spLocks noGrp="1"/>
          </p:cNvSpPr>
          <p:nvPr>
            <p:ph sz="quarter" idx="13"/>
          </p:nvPr>
        </p:nvSpPr>
        <p:spPr>
          <a:xfrm>
            <a:off x="304800" y="381000"/>
            <a:ext cx="7772400" cy="494284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pt-BR" smtClean="0"/>
              <a:t>Clique para editar o título mestre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8" name="Date Placeholder 7"/>
          <p:cNvSpPr>
            <a:spLocks noGrp="1"/>
          </p:cNvSpPr>
          <p:nvPr>
            <p:ph type="dt" sz="half" idx="10"/>
          </p:nvPr>
        </p:nvSpPr>
        <p:spPr/>
        <p:txBody>
          <a:bodyPr/>
          <a:lstStyle/>
          <a:p>
            <a:fld id="{DB8F2E0D-DA43-4C78-A1C0-9D074586C18A}" type="datetimeFigureOut">
              <a:rPr lang="pt-BR" smtClean="0"/>
              <a:t>27/09/2016</a:t>
            </a:fld>
            <a:endParaRPr lang="pt-BR"/>
          </a:p>
        </p:txBody>
      </p:sp>
      <p:sp>
        <p:nvSpPr>
          <p:cNvPr id="9" name="Slide Number Placeholder 8"/>
          <p:cNvSpPr>
            <a:spLocks noGrp="1"/>
          </p:cNvSpPr>
          <p:nvPr>
            <p:ph type="sldNum" sz="quarter" idx="11"/>
          </p:nvPr>
        </p:nvSpPr>
        <p:spPr/>
        <p:txBody>
          <a:bodyPr/>
          <a:lstStyle/>
          <a:p>
            <a:fld id="{2EA35755-D7EC-428D-AE51-25898F83C5C8}" type="slidenum">
              <a:rPr lang="pt-BR" smtClean="0"/>
              <a:t>‹nº›</a:t>
            </a:fld>
            <a:endParaRPr lang="pt-BR"/>
          </a:p>
        </p:txBody>
      </p:sp>
      <p:sp>
        <p:nvSpPr>
          <p:cNvPr id="10" name="Footer Placeholder 9"/>
          <p:cNvSpPr>
            <a:spLocks noGrp="1"/>
          </p:cNvSpPr>
          <p:nvPr>
            <p:ph type="ftr" sz="quarter" idx="12"/>
          </p:nvPr>
        </p:nvSpPr>
        <p:spPr/>
        <p:txBody>
          <a:bodyPr/>
          <a:lstStyle/>
          <a:p>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pt-BR" smtClean="0"/>
              <a:t>Clique para editar o título mestre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EA35755-D7EC-428D-AE51-25898F83C5C8}" type="slidenum">
              <a:rPr lang="pt-BR" smtClean="0"/>
              <a:t>‹nº›</a:t>
            </a:fld>
            <a:endParaRPr lang="pt-B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pt-B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DB8F2E0D-DA43-4C78-A1C0-9D074586C18A}" type="datetimeFigureOut">
              <a:rPr lang="pt-BR" smtClean="0"/>
              <a:t>27/09/2016</a:t>
            </a:fld>
            <a:endParaRPr lang="pt-B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2" Type="http://schemas.openxmlformats.org/officeDocument/2006/relationships/hyperlink" Target="mailto:usuario@email.com.br" TargetMode="Externa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microsoft.com/office/2007/relationships/hdphoto" Target="../media/hdphoto1.wdp"/><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5.wdp"/><Relationship Id="rId5" Type="http://schemas.microsoft.com/office/2007/relationships/hdphoto" Target="../media/hdphoto3.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jpeg"/><Relationship Id="rId3" Type="http://schemas.microsoft.com/office/2007/relationships/hdphoto" Target="../media/hdphoto2.wdp"/><Relationship Id="rId7" Type="http://schemas.microsoft.com/office/2007/relationships/hdphoto" Target="../media/hdphoto1.wdp"/><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5.wdp"/><Relationship Id="rId5" Type="http://schemas.microsoft.com/office/2007/relationships/hdphoto" Target="../media/hdphoto3.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microsoft.com/office/2007/relationships/hdphoto" Target="../media/hdphoto2.wdp"/><Relationship Id="rId7" Type="http://schemas.microsoft.com/office/2007/relationships/hdphoto" Target="../media/hdphoto1.wdp"/><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5.wdp"/><Relationship Id="rId5" Type="http://schemas.microsoft.com/office/2007/relationships/hdphoto" Target="../media/hdphoto3.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22.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14.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1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23.png"/><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1.wdp"/><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4.jpeg"/><Relationship Id="rId3" Type="http://schemas.microsoft.com/office/2007/relationships/hdphoto" Target="../media/hdphoto2.wdp"/><Relationship Id="rId7" Type="http://schemas.microsoft.com/office/2007/relationships/hdphoto" Target="../media/hdphoto1.wdp"/><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5.wdp"/><Relationship Id="rId5" Type="http://schemas.microsoft.com/office/2007/relationships/hdphoto" Target="../media/hdphoto3.wdp"/><Relationship Id="rId15" Type="http://schemas.openxmlformats.org/officeDocument/2006/relationships/image" Target="../media/image26.jpeg"/><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4.wdp"/><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495" y="1362078"/>
            <a:ext cx="5495922" cy="5495922"/>
          </a:xfrm>
          <a:prstGeom prst="rect">
            <a:avLst/>
          </a:prstGeom>
        </p:spPr>
      </p:pic>
      <p:sp>
        <p:nvSpPr>
          <p:cNvPr id="5" name="CaixaDeTexto 4"/>
          <p:cNvSpPr txBox="1"/>
          <p:nvPr/>
        </p:nvSpPr>
        <p:spPr>
          <a:xfrm>
            <a:off x="395536" y="188640"/>
            <a:ext cx="7200800" cy="307777"/>
          </a:xfrm>
          <a:prstGeom prst="rect">
            <a:avLst/>
          </a:prstGeom>
          <a:noFill/>
        </p:spPr>
        <p:txBody>
          <a:bodyPr wrap="square" rtlCol="0">
            <a:spAutoFit/>
          </a:bodyPr>
          <a:lstStyle/>
          <a:p>
            <a:pPr algn="ctr"/>
            <a:r>
              <a:rPr lang="pt-BR" sz="1400" dirty="0" smtClean="0">
                <a:solidFill>
                  <a:schemeClr val="bg2">
                    <a:lumMod val="25000"/>
                  </a:schemeClr>
                </a:solidFill>
                <a:latin typeface="Times New Roman" panose="02020603050405020304" pitchFamily="18" charset="0"/>
                <a:cs typeface="Times New Roman" panose="02020603050405020304" pitchFamily="18" charset="0"/>
              </a:rPr>
              <a:t>UNIVERSIDADE REGIONAL DO NOROESTE DO ESTADO DO RIO GRANDE DO SUL</a:t>
            </a:r>
            <a:endParaRPr lang="pt-BR" sz="1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6" name="CaixaDeTexto 5"/>
          <p:cNvSpPr txBox="1"/>
          <p:nvPr/>
        </p:nvSpPr>
        <p:spPr>
          <a:xfrm>
            <a:off x="514654" y="693584"/>
            <a:ext cx="7200800" cy="830997"/>
          </a:xfrm>
          <a:prstGeom prst="rect">
            <a:avLst/>
          </a:prstGeom>
          <a:noFill/>
        </p:spPr>
        <p:txBody>
          <a:bodyPr wrap="square" rtlCol="0">
            <a:spAutoFit/>
          </a:bodyPr>
          <a:lstStyle/>
          <a:p>
            <a:pPr algn="ctr"/>
            <a:r>
              <a:rPr lang="pt-BR" sz="2400" dirty="0" smtClean="0">
                <a:solidFill>
                  <a:schemeClr val="bg2">
                    <a:lumMod val="25000"/>
                  </a:schemeClr>
                </a:solidFill>
                <a:latin typeface="Times New Roman" panose="02020603050405020304" pitchFamily="18" charset="0"/>
                <a:cs typeface="Times New Roman" panose="02020603050405020304" pitchFamily="18" charset="0"/>
              </a:rPr>
              <a:t>PEC III – </a:t>
            </a:r>
            <a:r>
              <a:rPr lang="pt-BR" sz="2400" dirty="0" smtClean="0">
                <a:latin typeface="Times New Roman" panose="02020603050405020304" pitchFamily="18" charset="0"/>
                <a:cs typeface="Times New Roman" panose="02020603050405020304" pitchFamily="18" charset="0"/>
              </a:rPr>
              <a:t>Terceiro Painel Temático das Pesquisas da Engenharia Civil da UNIJUÍ</a:t>
            </a:r>
            <a:endParaRPr lang="pt-BR" sz="2400" dirty="0">
              <a:latin typeface="Times New Roman" panose="02020603050405020304" pitchFamily="18" charset="0"/>
              <a:cs typeface="Times New Roman" panose="02020603050405020304" pitchFamily="18" charset="0"/>
            </a:endParaRPr>
          </a:p>
        </p:txBody>
      </p:sp>
      <p:cxnSp>
        <p:nvCxnSpPr>
          <p:cNvPr id="7" name="Conector reto 6"/>
          <p:cNvCxnSpPr/>
          <p:nvPr/>
        </p:nvCxnSpPr>
        <p:spPr>
          <a:xfrm>
            <a:off x="1331640" y="496417"/>
            <a:ext cx="5184576" cy="0"/>
          </a:xfrm>
          <a:prstGeom prst="line">
            <a:avLst/>
          </a:prstGeom>
          <a:ln w="19050">
            <a:solidFill>
              <a:schemeClr val="accent2">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3" y="5634952"/>
            <a:ext cx="1152127" cy="1055310"/>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3285" y="1352739"/>
            <a:ext cx="1375913" cy="1375913"/>
          </a:xfrm>
          <a:prstGeom prst="rect">
            <a:avLst/>
          </a:prstGeom>
        </p:spPr>
      </p:pic>
      <p:pic>
        <p:nvPicPr>
          <p:cNvPr id="18" name="Imagem 17"/>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7773285" y="-22143"/>
            <a:ext cx="1375911" cy="1373126"/>
          </a:xfrm>
          <a:prstGeom prst="rect">
            <a:avLst/>
          </a:prstGeom>
        </p:spPr>
      </p:pic>
      <p:pic>
        <p:nvPicPr>
          <p:cNvPr id="19" name="Imagem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7118" y="5478993"/>
            <a:ext cx="1376322" cy="1376322"/>
          </a:xfrm>
          <a:prstGeom prst="rect">
            <a:avLst/>
          </a:prstGeom>
        </p:spPr>
      </p:pic>
      <p:pic>
        <p:nvPicPr>
          <p:cNvPr id="20" name="Imagem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77118" y="4107391"/>
            <a:ext cx="1371602" cy="1371602"/>
          </a:xfrm>
          <a:prstGeom prst="rect">
            <a:avLst/>
          </a:prstGeom>
        </p:spPr>
      </p:pic>
      <p:pic>
        <p:nvPicPr>
          <p:cNvPr id="21" name="Imagem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7118" y="2732164"/>
            <a:ext cx="1374019" cy="1374019"/>
          </a:xfrm>
          <a:prstGeom prst="rect">
            <a:avLst/>
          </a:prstGeom>
        </p:spPr>
      </p:pic>
      <p:pic>
        <p:nvPicPr>
          <p:cNvPr id="2" name="Imagem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4168" y="5520613"/>
            <a:ext cx="1527168" cy="1204767"/>
          </a:xfrm>
          <a:prstGeom prst="rect">
            <a:avLst/>
          </a:prstGeom>
        </p:spPr>
      </p:pic>
    </p:spTree>
    <p:extLst>
      <p:ext uri="{BB962C8B-B14F-4D97-AF65-F5344CB8AC3E}">
        <p14:creationId xmlns:p14="http://schemas.microsoft.com/office/powerpoint/2010/main" val="1244243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4638"/>
            <a:ext cx="7138988" cy="1143000"/>
          </a:xfrm>
        </p:spPr>
        <p:txBody>
          <a:bodyPr/>
          <a:lstStyle/>
          <a:p>
            <a:pPr algn="ctr"/>
            <a:r>
              <a:rPr lang="pt-BR" b="1" dirty="0" smtClean="0">
                <a:solidFill>
                  <a:srgbClr val="2D427F"/>
                </a:solidFill>
                <a:latin typeface="Times New Roman" panose="02020603050405020304" pitchFamily="18" charset="0"/>
                <a:cs typeface="Times New Roman" panose="02020603050405020304" pitchFamily="18" charset="0"/>
              </a:rPr>
              <a:t>Agradecimentos</a:t>
            </a:r>
            <a:endParaRPr lang="pt-BR" b="1" dirty="0">
              <a:solidFill>
                <a:srgbClr val="2D427F"/>
              </a:solidFill>
              <a:latin typeface="Times New Roman" panose="02020603050405020304" pitchFamily="18" charset="0"/>
              <a:cs typeface="Times New Roman" panose="02020603050405020304" pitchFamily="18" charset="0"/>
            </a:endParaRPr>
          </a:p>
        </p:txBody>
      </p:sp>
      <p:sp>
        <p:nvSpPr>
          <p:cNvPr id="3" name="Espaço Reservado para Conteúdo 2"/>
          <p:cNvSpPr>
            <a:spLocks noGrp="1"/>
          </p:cNvSpPr>
          <p:nvPr>
            <p:ph idx="1"/>
          </p:nvPr>
        </p:nvSpPr>
        <p:spPr>
          <a:xfrm>
            <a:off x="457201" y="1600200"/>
            <a:ext cx="7138988" cy="4421088"/>
          </a:xfrm>
        </p:spPr>
        <p:txBody>
          <a:bodyPr>
            <a:normAutofit/>
          </a:bodyPr>
          <a:lstStyle/>
          <a:p>
            <a:pPr marL="114300" indent="608013" algn="just">
              <a:buNone/>
            </a:pPr>
            <a:r>
              <a:rPr lang="pt-BR" dirty="0">
                <a:latin typeface="Times New Roman" panose="02020603050405020304" pitchFamily="18" charset="0"/>
                <a:cs typeface="Times New Roman" panose="02020603050405020304" pitchFamily="18" charset="0"/>
              </a:rPr>
              <a:t>Aos professores do curso de Engenharia Civil da </a:t>
            </a:r>
            <a:r>
              <a:rPr lang="pt-BR" dirty="0" err="1">
                <a:latin typeface="Times New Roman" panose="02020603050405020304" pitchFamily="18" charset="0"/>
                <a:cs typeface="Times New Roman" panose="02020603050405020304" pitchFamily="18" charset="0"/>
              </a:rPr>
              <a:t>Unijuí</a:t>
            </a:r>
            <a:r>
              <a:rPr lang="pt-BR" dirty="0">
                <a:latin typeface="Times New Roman" panose="02020603050405020304" pitchFamily="18" charset="0"/>
                <a:cs typeface="Times New Roman" panose="02020603050405020304" pitchFamily="18" charset="0"/>
              </a:rPr>
              <a:t> por estarem sempre dispostos a nos transmitir os conhecimentos específicos da área, estimulando nosso desenvolvimento e formação</a:t>
            </a:r>
            <a:r>
              <a:rPr lang="pt-BR" dirty="0" smtClean="0">
                <a:latin typeface="Times New Roman" panose="02020603050405020304" pitchFamily="18" charset="0"/>
                <a:cs typeface="Times New Roman" panose="02020603050405020304" pitchFamily="18" charset="0"/>
              </a:rPr>
              <a:t>.</a:t>
            </a:r>
          </a:p>
          <a:p>
            <a:pPr marL="114300" indent="608013" algn="just">
              <a:buNone/>
            </a:pPr>
            <a:r>
              <a:rPr lang="pt-BR" dirty="0" smtClean="0">
                <a:latin typeface="Times New Roman" panose="02020603050405020304" pitchFamily="18" charset="0"/>
                <a:cs typeface="Times New Roman" panose="02020603050405020304" pitchFamily="18" charset="0"/>
              </a:rPr>
              <a:t>A empresa </a:t>
            </a:r>
            <a:r>
              <a:rPr lang="pt-BR" dirty="0" err="1" smtClean="0">
                <a:latin typeface="Times New Roman" panose="02020603050405020304" pitchFamily="18" charset="0"/>
                <a:cs typeface="Times New Roman" panose="02020603050405020304" pitchFamily="18" charset="0"/>
              </a:rPr>
              <a:t>Toniolo</a:t>
            </a:r>
            <a:r>
              <a:rPr lang="pt-BR" dirty="0" smtClean="0">
                <a:latin typeface="Times New Roman" panose="02020603050405020304" pitchFamily="18" charset="0"/>
                <a:cs typeface="Times New Roman" panose="02020603050405020304" pitchFamily="18" charset="0"/>
              </a:rPr>
              <a:t>, </a:t>
            </a:r>
            <a:r>
              <a:rPr lang="pt-BR" dirty="0" err="1" smtClean="0">
                <a:latin typeface="Times New Roman" panose="02020603050405020304" pitchFamily="18" charset="0"/>
                <a:cs typeface="Times New Roman" panose="02020603050405020304" pitchFamily="18" charset="0"/>
              </a:rPr>
              <a:t>Busnello</a:t>
            </a:r>
            <a:r>
              <a:rPr lang="pt-BR" dirty="0" smtClean="0">
                <a:latin typeface="Times New Roman" panose="02020603050405020304" pitchFamily="18" charset="0"/>
                <a:cs typeface="Times New Roman" panose="02020603050405020304" pitchFamily="18" charset="0"/>
              </a:rPr>
              <a:t> S.A. pela oportunidade de participar das atividades de planejamento e execução de  obras subterrâneas.</a:t>
            </a:r>
            <a:endParaRPr lang="pt-BR" dirty="0">
              <a:latin typeface="Times New Roman" panose="02020603050405020304" pitchFamily="18" charset="0"/>
              <a:cs typeface="Times New Roman" panose="02020603050405020304" pitchFamily="18" charset="0"/>
            </a:endParaRPr>
          </a:p>
        </p:txBody>
      </p:sp>
      <p:sp>
        <p:nvSpPr>
          <p:cNvPr id="4" name="CaixaDeTexto 3"/>
          <p:cNvSpPr txBox="1"/>
          <p:nvPr/>
        </p:nvSpPr>
        <p:spPr>
          <a:xfrm>
            <a:off x="467544" y="6021288"/>
            <a:ext cx="7128644" cy="369332"/>
          </a:xfrm>
          <a:prstGeom prst="rect">
            <a:avLst/>
          </a:prstGeom>
          <a:noFill/>
        </p:spPr>
        <p:txBody>
          <a:bodyPr wrap="square" rtlCol="0">
            <a:spAutoFit/>
          </a:bodyPr>
          <a:lstStyle/>
          <a:p>
            <a:pPr algn="ctr"/>
            <a:r>
              <a:rPr lang="pt-BR" dirty="0" smtClean="0">
                <a:latin typeface="Times New Roman" panose="02020603050405020304" pitchFamily="18" charset="0"/>
                <a:cs typeface="Times New Roman" panose="02020603050405020304" pitchFamily="18" charset="0"/>
              </a:rPr>
              <a:t>e-mail para contato: </a:t>
            </a:r>
            <a:r>
              <a:rPr lang="pt-BR" dirty="0" smtClean="0">
                <a:latin typeface="Times New Roman" panose="02020603050405020304" pitchFamily="18" charset="0"/>
                <a:cs typeface="Times New Roman" panose="02020603050405020304" pitchFamily="18" charset="0"/>
                <a:hlinkClick r:id="rId2"/>
              </a:rPr>
              <a:t>edallabrida@bol.com.br</a:t>
            </a:r>
            <a:r>
              <a:rPr lang="pt-BR" dirty="0" smtClean="0">
                <a:latin typeface="Times New Roman" panose="02020603050405020304" pitchFamily="18" charset="0"/>
                <a:cs typeface="Times New Roman" panose="02020603050405020304" pitchFamily="18" charset="0"/>
              </a:rPr>
              <a:t> </a:t>
            </a:r>
            <a:endParaRPr lang="pt-BR" dirty="0">
              <a:latin typeface="Times New Roman" panose="02020603050405020304" pitchFamily="18" charset="0"/>
              <a:cs typeface="Times New Roman" panose="02020603050405020304" pitchFamily="18" charset="0"/>
            </a:endParaRPr>
          </a:p>
        </p:txBody>
      </p:sp>
      <p:pic>
        <p:nvPicPr>
          <p:cNvPr id="15" name="Imagem 14"/>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72398" y="4124663"/>
            <a:ext cx="1371602" cy="1371602"/>
          </a:xfrm>
          <a:prstGeom prst="rect">
            <a:avLst/>
          </a:prstGeom>
        </p:spPr>
      </p:pic>
      <p:pic>
        <p:nvPicPr>
          <p:cNvPr id="16" name="Imagem 15"/>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076"/>
            <a:ext cx="1375913" cy="1375913"/>
          </a:xfrm>
          <a:prstGeom prst="rect">
            <a:avLst/>
          </a:prstGeom>
        </p:spPr>
      </p:pic>
      <p:pic>
        <p:nvPicPr>
          <p:cNvPr id="17" name="Imagem 16"/>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8087" y="1376989"/>
            <a:ext cx="1375911" cy="1373126"/>
          </a:xfrm>
          <a:prstGeom prst="rect">
            <a:avLst/>
          </a:prstGeom>
        </p:spPr>
      </p:pic>
      <p:pic>
        <p:nvPicPr>
          <p:cNvPr id="18" name="Imagem 17"/>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7769978" y="2748284"/>
            <a:ext cx="1374019" cy="1374019"/>
          </a:xfrm>
          <a:prstGeom prst="rect">
            <a:avLst/>
          </a:prstGeom>
        </p:spPr>
      </p:pic>
      <p:pic>
        <p:nvPicPr>
          <p:cNvPr id="19" name="Imagem 18"/>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319648"/>
            <a:ext cx="1375913" cy="1375913"/>
          </a:xfrm>
          <a:prstGeom prst="rect">
            <a:avLst/>
          </a:prstGeom>
        </p:spPr>
      </p:pic>
      <p:pic>
        <p:nvPicPr>
          <p:cNvPr id="25" name="Imagem 24"/>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7675" y="-3934"/>
            <a:ext cx="1375911" cy="1373126"/>
          </a:xfrm>
          <a:prstGeom prst="rect">
            <a:avLst/>
          </a:prstGeom>
        </p:spPr>
      </p:pic>
      <p:pic>
        <p:nvPicPr>
          <p:cNvPr id="26" name="Imagem 25"/>
          <p:cNvPicPr>
            <a:picLocks noChangeAspect="1"/>
          </p:cNvPicPr>
          <p:nvPr/>
        </p:nvPicPr>
        <p:blipFill>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7675" y="5496265"/>
            <a:ext cx="1376322" cy="1376322"/>
          </a:xfrm>
          <a:prstGeom prst="rect">
            <a:avLst/>
          </a:prstGeom>
        </p:spPr>
      </p:pic>
      <p:pic>
        <p:nvPicPr>
          <p:cNvPr id="27" name="Imagem 26"/>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7769978" y="2733372"/>
            <a:ext cx="1374019" cy="1374019"/>
          </a:xfrm>
          <a:prstGeom prst="rect">
            <a:avLst/>
          </a:prstGeom>
        </p:spPr>
      </p:pic>
      <p:pic>
        <p:nvPicPr>
          <p:cNvPr id="28" name="Imagem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67261" y="-6360"/>
            <a:ext cx="1374713" cy="1374713"/>
          </a:xfrm>
          <a:prstGeom prst="rect">
            <a:avLst/>
          </a:prstGeom>
        </p:spPr>
      </p:pic>
    </p:spTree>
    <p:extLst>
      <p:ext uri="{BB962C8B-B14F-4D97-AF65-F5344CB8AC3E}">
        <p14:creationId xmlns:p14="http://schemas.microsoft.com/office/powerpoint/2010/main" val="2673193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8" name="Imagem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499" y="5634952"/>
            <a:ext cx="1172141" cy="1172141"/>
          </a:xfrm>
          <a:prstGeom prst="rect">
            <a:avLst/>
          </a:prstGeom>
        </p:spPr>
      </p:pic>
      <p:sp>
        <p:nvSpPr>
          <p:cNvPr id="5" name="CaixaDeTexto 4"/>
          <p:cNvSpPr txBox="1"/>
          <p:nvPr/>
        </p:nvSpPr>
        <p:spPr>
          <a:xfrm>
            <a:off x="395536" y="188640"/>
            <a:ext cx="7200800" cy="307777"/>
          </a:xfrm>
          <a:prstGeom prst="rect">
            <a:avLst/>
          </a:prstGeom>
          <a:noFill/>
        </p:spPr>
        <p:txBody>
          <a:bodyPr wrap="square" rtlCol="0">
            <a:spAutoFit/>
          </a:bodyPr>
          <a:lstStyle/>
          <a:p>
            <a:pPr algn="ctr"/>
            <a:r>
              <a:rPr lang="pt-BR" sz="1400" dirty="0" smtClean="0">
                <a:solidFill>
                  <a:schemeClr val="bg2">
                    <a:lumMod val="25000"/>
                  </a:schemeClr>
                </a:solidFill>
                <a:latin typeface="Times New Roman" panose="02020603050405020304" pitchFamily="18" charset="0"/>
                <a:cs typeface="Times New Roman" panose="02020603050405020304" pitchFamily="18" charset="0"/>
              </a:rPr>
              <a:t>UNIVERSIDADE REGIONAL DO NOROESTE DO ESTADO DO RIO GRANDE DO SUL</a:t>
            </a:r>
            <a:endParaRPr lang="pt-BR" sz="1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6" name="CaixaDeTexto 5"/>
          <p:cNvSpPr txBox="1"/>
          <p:nvPr/>
        </p:nvSpPr>
        <p:spPr>
          <a:xfrm>
            <a:off x="444126" y="958904"/>
            <a:ext cx="7200800" cy="830997"/>
          </a:xfrm>
          <a:prstGeom prst="rect">
            <a:avLst/>
          </a:prstGeom>
          <a:noFill/>
        </p:spPr>
        <p:txBody>
          <a:bodyPr wrap="square" rtlCol="0">
            <a:spAutoFit/>
          </a:bodyPr>
          <a:lstStyle/>
          <a:p>
            <a:pPr algn="ctr"/>
            <a:r>
              <a:rPr lang="pt-BR" sz="2400" dirty="0" smtClean="0">
                <a:solidFill>
                  <a:schemeClr val="bg2">
                    <a:lumMod val="25000"/>
                  </a:schemeClr>
                </a:solidFill>
                <a:latin typeface="Times New Roman" panose="02020603050405020304" pitchFamily="18" charset="0"/>
                <a:cs typeface="Times New Roman" panose="02020603050405020304" pitchFamily="18" charset="0"/>
              </a:rPr>
              <a:t>PEC III – </a:t>
            </a:r>
            <a:r>
              <a:rPr lang="pt-BR" sz="2400" dirty="0">
                <a:latin typeface="Times New Roman" panose="02020603050405020304" pitchFamily="18" charset="0"/>
                <a:cs typeface="Times New Roman" panose="02020603050405020304" pitchFamily="18" charset="0"/>
              </a:rPr>
              <a:t>Terceiro Painel Temático </a:t>
            </a:r>
            <a:r>
              <a:rPr lang="pt-BR" sz="2400" dirty="0" smtClean="0">
                <a:latin typeface="Times New Roman" panose="02020603050405020304" pitchFamily="18" charset="0"/>
                <a:cs typeface="Times New Roman" panose="02020603050405020304" pitchFamily="18" charset="0"/>
              </a:rPr>
              <a:t>das </a:t>
            </a:r>
            <a:r>
              <a:rPr lang="pt-BR" sz="2400" dirty="0">
                <a:latin typeface="Times New Roman" panose="02020603050405020304" pitchFamily="18" charset="0"/>
                <a:cs typeface="Times New Roman" panose="02020603050405020304" pitchFamily="18" charset="0"/>
              </a:rPr>
              <a:t>Pesquisas da Engenharia Civil da UNIJUÍ</a:t>
            </a:r>
          </a:p>
        </p:txBody>
      </p:sp>
      <p:cxnSp>
        <p:nvCxnSpPr>
          <p:cNvPr id="7" name="Conector reto 6"/>
          <p:cNvCxnSpPr/>
          <p:nvPr/>
        </p:nvCxnSpPr>
        <p:spPr>
          <a:xfrm>
            <a:off x="1331640" y="496417"/>
            <a:ext cx="5184576" cy="0"/>
          </a:xfrm>
          <a:prstGeom prst="line">
            <a:avLst/>
          </a:prstGeom>
          <a:ln w="19050">
            <a:solidFill>
              <a:schemeClr val="accent2">
                <a:lumMod val="7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395536" y="2276872"/>
            <a:ext cx="7200800" cy="2246769"/>
          </a:xfrm>
          <a:prstGeom prst="rect">
            <a:avLst/>
          </a:prstGeom>
          <a:noFill/>
        </p:spPr>
        <p:txBody>
          <a:bodyPr wrap="square" rtlCol="0">
            <a:spAutoFit/>
          </a:bodyPr>
          <a:lstStyle/>
          <a:p>
            <a:pPr algn="ctr"/>
            <a:r>
              <a:rPr lang="pt-BR" sz="2800" b="1" cap="all" dirty="0" smtClean="0">
                <a:latin typeface="Times New Roman" panose="02020603050405020304" pitchFamily="18" charset="0"/>
                <a:cs typeface="Times New Roman" panose="02020603050405020304" pitchFamily="18" charset="0"/>
              </a:rPr>
              <a:t>Planejamento </a:t>
            </a:r>
            <a:r>
              <a:rPr lang="pt-BR" sz="2800" b="1" cap="all" dirty="0">
                <a:latin typeface="Times New Roman" panose="02020603050405020304" pitchFamily="18" charset="0"/>
                <a:cs typeface="Times New Roman" panose="02020603050405020304" pitchFamily="18" charset="0"/>
              </a:rPr>
              <a:t>BIM 4D para gerenciamento de obras de túnel: Informações do modelo para cada nível </a:t>
            </a:r>
            <a:r>
              <a:rPr lang="pt-BR" sz="2800" b="1" cap="all" dirty="0" smtClean="0">
                <a:latin typeface="Times New Roman" panose="02020603050405020304" pitchFamily="18" charset="0"/>
                <a:cs typeface="Times New Roman" panose="02020603050405020304" pitchFamily="18" charset="0"/>
              </a:rPr>
              <a:t>hierárquico</a:t>
            </a:r>
            <a:endParaRPr lang="pt-BR" sz="2800" cap="all" dirty="0"/>
          </a:p>
          <a:p>
            <a:pPr algn="ctr"/>
            <a:endParaRPr lang="pt-BR" sz="2800" b="1" dirty="0">
              <a:latin typeface="Times New Roman" panose="02020603050405020304" pitchFamily="18" charset="0"/>
              <a:cs typeface="Times New Roman" panose="02020603050405020304" pitchFamily="18" charset="0"/>
            </a:endParaRPr>
          </a:p>
        </p:txBody>
      </p:sp>
      <p:sp>
        <p:nvSpPr>
          <p:cNvPr id="21" name="CaixaDeTexto 20"/>
          <p:cNvSpPr txBox="1"/>
          <p:nvPr/>
        </p:nvSpPr>
        <p:spPr>
          <a:xfrm>
            <a:off x="310704" y="5877272"/>
            <a:ext cx="7200800" cy="707886"/>
          </a:xfrm>
          <a:prstGeom prst="rect">
            <a:avLst/>
          </a:prstGeom>
          <a:noFill/>
        </p:spPr>
        <p:txBody>
          <a:bodyPr wrap="square" rtlCol="0">
            <a:spAutoFit/>
          </a:bodyPr>
          <a:lstStyle/>
          <a:p>
            <a:pPr algn="ctr"/>
            <a:r>
              <a:rPr lang="pt-BR" sz="2000" dirty="0" smtClean="0">
                <a:latin typeface="Times New Roman" panose="02020603050405020304" pitchFamily="18" charset="0"/>
                <a:cs typeface="Times New Roman" panose="02020603050405020304" pitchFamily="18" charset="0"/>
              </a:rPr>
              <a:t>Emanuel Cristiano </a:t>
            </a:r>
            <a:r>
              <a:rPr lang="pt-BR" sz="2000" dirty="0" err="1" smtClean="0">
                <a:latin typeface="Times New Roman" panose="02020603050405020304" pitchFamily="18" charset="0"/>
                <a:cs typeface="Times New Roman" panose="02020603050405020304" pitchFamily="18" charset="0"/>
              </a:rPr>
              <a:t>Dallabrida</a:t>
            </a:r>
            <a:endParaRPr lang="pt-BR" sz="2000" dirty="0" smtClean="0">
              <a:latin typeface="Times New Roman" panose="02020603050405020304" pitchFamily="18" charset="0"/>
              <a:cs typeface="Times New Roman" panose="02020603050405020304" pitchFamily="18" charset="0"/>
            </a:endParaRPr>
          </a:p>
          <a:p>
            <a:pPr algn="ctr"/>
            <a:r>
              <a:rPr lang="pt-BR" sz="2000" dirty="0" smtClean="0">
                <a:latin typeface="Times New Roman" panose="02020603050405020304" pitchFamily="18" charset="0"/>
                <a:cs typeface="Times New Roman" panose="02020603050405020304" pitchFamily="18" charset="0"/>
              </a:rPr>
              <a:t>Cristina </a:t>
            </a:r>
            <a:r>
              <a:rPr lang="pt-BR" sz="2000" dirty="0" err="1" smtClean="0">
                <a:latin typeface="Times New Roman" panose="02020603050405020304" pitchFamily="18" charset="0"/>
                <a:cs typeface="Times New Roman" panose="02020603050405020304" pitchFamily="18" charset="0"/>
              </a:rPr>
              <a:t>Pozzobon</a:t>
            </a:r>
            <a:endParaRPr lang="pt-BR" sz="2000" dirty="0" smtClean="0">
              <a:latin typeface="Times New Roman" panose="02020603050405020304" pitchFamily="18" charset="0"/>
              <a:cs typeface="Times New Roman" panose="02020603050405020304" pitchFamily="18" charset="0"/>
            </a:endParaRPr>
          </a:p>
        </p:txBody>
      </p:sp>
      <p:pic>
        <p:nvPicPr>
          <p:cNvPr id="14" name="Image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3285" y="1352739"/>
            <a:ext cx="1375913" cy="1375913"/>
          </a:xfrm>
          <a:prstGeom prst="rect">
            <a:avLst/>
          </a:prstGeom>
        </p:spPr>
      </p:pic>
      <p:pic>
        <p:nvPicPr>
          <p:cNvPr id="15" name="Imagem 14"/>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7773285" y="-22143"/>
            <a:ext cx="1375911" cy="1373126"/>
          </a:xfrm>
          <a:prstGeom prst="rect">
            <a:avLst/>
          </a:prstGeom>
        </p:spPr>
      </p:pic>
      <p:pic>
        <p:nvPicPr>
          <p:cNvPr id="16" name="Imagem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7118" y="5478993"/>
            <a:ext cx="1376322" cy="1376322"/>
          </a:xfrm>
          <a:prstGeom prst="rect">
            <a:avLst/>
          </a:prstGeom>
        </p:spPr>
      </p:pic>
      <p:pic>
        <p:nvPicPr>
          <p:cNvPr id="17" name="Imagem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77118" y="4107391"/>
            <a:ext cx="1371602" cy="1371602"/>
          </a:xfrm>
          <a:prstGeom prst="rect">
            <a:avLst/>
          </a:prstGeom>
        </p:spPr>
      </p:pic>
      <p:pic>
        <p:nvPicPr>
          <p:cNvPr id="19" name="Image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7118" y="2732164"/>
            <a:ext cx="1374019" cy="1374019"/>
          </a:xfrm>
          <a:prstGeom prst="rect">
            <a:avLst/>
          </a:prstGeom>
        </p:spPr>
      </p:pic>
      <p:pic>
        <p:nvPicPr>
          <p:cNvPr id="23" name="Imagem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4168" y="5520613"/>
            <a:ext cx="1527168" cy="1204767"/>
          </a:xfrm>
          <a:prstGeom prst="rect">
            <a:avLst/>
          </a:prstGeom>
        </p:spPr>
      </p:pic>
    </p:spTree>
    <p:extLst>
      <p:ext uri="{BB962C8B-B14F-4D97-AF65-F5344CB8AC3E}">
        <p14:creationId xmlns:p14="http://schemas.microsoft.com/office/powerpoint/2010/main" val="7562996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72398" y="4124663"/>
            <a:ext cx="1371602" cy="1371602"/>
          </a:xfrm>
          <a:prstGeom prst="rect">
            <a:avLst/>
          </a:prstGeom>
        </p:spPr>
      </p:pic>
      <p:pic>
        <p:nvPicPr>
          <p:cNvPr id="12" name="Imagem 11"/>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076"/>
            <a:ext cx="1375913" cy="1375913"/>
          </a:xfrm>
          <a:prstGeom prst="rect">
            <a:avLst/>
          </a:prstGeom>
        </p:spPr>
      </p:pic>
      <p:pic>
        <p:nvPicPr>
          <p:cNvPr id="13" name="Imagem 12"/>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8087" y="1376989"/>
            <a:ext cx="1375911" cy="1373126"/>
          </a:xfrm>
          <a:prstGeom prst="rect">
            <a:avLst/>
          </a:prstGeom>
        </p:spPr>
      </p:pic>
      <p:pic>
        <p:nvPicPr>
          <p:cNvPr id="20" name="Imagem 19"/>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7769978" y="2748284"/>
            <a:ext cx="1374019" cy="1374019"/>
          </a:xfrm>
          <a:prstGeom prst="rect">
            <a:avLst/>
          </a:prstGeom>
        </p:spPr>
      </p:pic>
      <p:pic>
        <p:nvPicPr>
          <p:cNvPr id="15" name="Imagem 14"/>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319648"/>
            <a:ext cx="1375913" cy="1375913"/>
          </a:xfrm>
          <a:prstGeom prst="rect">
            <a:avLst/>
          </a:prstGeom>
        </p:spPr>
      </p:pic>
      <p:pic>
        <p:nvPicPr>
          <p:cNvPr id="16" name="Imagem 15"/>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7675" y="-3934"/>
            <a:ext cx="1375911" cy="1373126"/>
          </a:xfrm>
          <a:prstGeom prst="rect">
            <a:avLst/>
          </a:prstGeom>
        </p:spPr>
      </p:pic>
      <p:pic>
        <p:nvPicPr>
          <p:cNvPr id="17" name="Imagem 16"/>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7675" y="5496265"/>
            <a:ext cx="1376322" cy="1376322"/>
          </a:xfrm>
          <a:prstGeom prst="rect">
            <a:avLst/>
          </a:prstGeom>
        </p:spPr>
      </p:pic>
      <p:pic>
        <p:nvPicPr>
          <p:cNvPr id="19" name="Imagem 18"/>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7769978" y="2733372"/>
            <a:ext cx="1374019" cy="1374019"/>
          </a:xfrm>
          <a:prstGeom prst="rect">
            <a:avLst/>
          </a:prstGeom>
        </p:spPr>
      </p:pic>
      <p:sp>
        <p:nvSpPr>
          <p:cNvPr id="2" name="Título 1"/>
          <p:cNvSpPr>
            <a:spLocks noGrp="1"/>
          </p:cNvSpPr>
          <p:nvPr>
            <p:ph type="title"/>
          </p:nvPr>
        </p:nvSpPr>
        <p:spPr>
          <a:xfrm>
            <a:off x="457200" y="274638"/>
            <a:ext cx="7138988" cy="1143000"/>
          </a:xfrm>
        </p:spPr>
        <p:txBody>
          <a:bodyPr/>
          <a:lstStyle/>
          <a:p>
            <a:pPr algn="ctr"/>
            <a:r>
              <a:rPr lang="pt-BR" b="1" dirty="0" smtClean="0">
                <a:solidFill>
                  <a:srgbClr val="2D427F"/>
                </a:solidFill>
                <a:latin typeface="Times New Roman" panose="02020603050405020304" pitchFamily="18" charset="0"/>
                <a:cs typeface="Times New Roman" panose="02020603050405020304" pitchFamily="18" charset="0"/>
              </a:rPr>
              <a:t>Introdução</a:t>
            </a:r>
            <a:endParaRPr lang="pt-BR" b="1" dirty="0">
              <a:solidFill>
                <a:srgbClr val="2D427F"/>
              </a:solidFill>
              <a:latin typeface="Times New Roman" panose="02020603050405020304" pitchFamily="18" charset="0"/>
              <a:cs typeface="Times New Roman" panose="02020603050405020304" pitchFamily="18" charset="0"/>
            </a:endParaRPr>
          </a:p>
        </p:txBody>
      </p:sp>
      <p:sp>
        <p:nvSpPr>
          <p:cNvPr id="3" name="Espaço Reservado para Conteúdo 2"/>
          <p:cNvSpPr>
            <a:spLocks noGrp="1"/>
          </p:cNvSpPr>
          <p:nvPr>
            <p:ph idx="1"/>
          </p:nvPr>
        </p:nvSpPr>
        <p:spPr>
          <a:xfrm>
            <a:off x="323529" y="1600200"/>
            <a:ext cx="7443732" cy="5141168"/>
          </a:xfrm>
        </p:spPr>
        <p:txBody>
          <a:bodyPr>
            <a:noAutofit/>
          </a:bodyPr>
          <a:lstStyle/>
          <a:p>
            <a:pPr marL="114300" indent="608013" algn="just">
              <a:buNone/>
            </a:pPr>
            <a:r>
              <a:rPr lang="pt-BR" dirty="0" smtClean="0">
                <a:latin typeface="Times New Roman" panose="02020603050405020304" pitchFamily="18" charset="0"/>
                <a:cs typeface="Times New Roman" panose="02020603050405020304" pitchFamily="18" charset="0"/>
              </a:rPr>
              <a:t>Este trabalho é tema do TCC do acadêmico, </a:t>
            </a:r>
            <a:r>
              <a:rPr lang="pt-BR" dirty="0" smtClean="0">
                <a:latin typeface="Times New Roman" panose="02020603050405020304" pitchFamily="18" charset="0"/>
                <a:cs typeface="Times New Roman" panose="02020603050405020304" pitchFamily="18" charset="0"/>
              </a:rPr>
              <a:t>busca estabelecer </a:t>
            </a:r>
            <a:r>
              <a:rPr lang="pt-BR" dirty="0" smtClean="0">
                <a:latin typeface="Times New Roman" panose="02020603050405020304" pitchFamily="18" charset="0"/>
                <a:ea typeface="Times New Roman" panose="02020603050405020304" pitchFamily="18" charset="0"/>
                <a:cs typeface="Times New Roman" panose="02020603050405020304" pitchFamily="18" charset="0"/>
              </a:rPr>
              <a:t>um </a:t>
            </a:r>
            <a:r>
              <a:rPr lang="pt-BR" dirty="0">
                <a:latin typeface="Times New Roman" panose="02020603050405020304" pitchFamily="18" charset="0"/>
                <a:ea typeface="Times New Roman" panose="02020603050405020304" pitchFamily="18" charset="0"/>
                <a:cs typeface="Times New Roman" panose="02020603050405020304" pitchFamily="18" charset="0"/>
              </a:rPr>
              <a:t>método para uso da modelagem BIM 4D no planejamento e gestão do sistema de produção para obras complexas de túnel, também, criar mecanismos de disseminação das informações geradas pelo modelo durante as etapas construtivas da obra para os diferentes níveis hierárquicos </a:t>
            </a:r>
            <a:r>
              <a:rPr lang="pt-BR" dirty="0" smtClean="0">
                <a:latin typeface="Times New Roman" panose="02020603050405020304" pitchFamily="18" charset="0"/>
                <a:ea typeface="Times New Roman" panose="02020603050405020304" pitchFamily="18" charset="0"/>
                <a:cs typeface="Times New Roman" panose="02020603050405020304" pitchFamily="18" charset="0"/>
              </a:rPr>
              <a:t>envolvidos.</a:t>
            </a:r>
          </a:p>
          <a:p>
            <a:pPr marL="114300" indent="608013" algn="just">
              <a:buNone/>
            </a:pPr>
            <a:r>
              <a:rPr lang="pt-BR" dirty="0" smtClean="0">
                <a:latin typeface="Times New Roman" panose="02020603050405020304" pitchFamily="18" charset="0"/>
                <a:ea typeface="Times New Roman" panose="02020603050405020304" pitchFamily="18" charset="0"/>
                <a:cs typeface="Times New Roman" panose="02020603050405020304" pitchFamily="18" charset="0"/>
              </a:rPr>
              <a:t>O </a:t>
            </a:r>
            <a:r>
              <a:rPr lang="pt-BR" dirty="0">
                <a:latin typeface="Times New Roman" panose="02020603050405020304" pitchFamily="18" charset="0"/>
                <a:ea typeface="Times New Roman" panose="02020603050405020304" pitchFamily="18" charset="0"/>
                <a:cs typeface="Times New Roman" panose="02020603050405020304" pitchFamily="18" charset="0"/>
              </a:rPr>
              <a:t>desenvolvimento desta pesquisa está delimitado na elaboração de um método para planejamento e controle de sistemas de produção baseado no modelo BIM 4D para obras de túneis. </a:t>
            </a:r>
            <a:r>
              <a:rPr lang="pt-BR" dirty="0">
                <a:latin typeface="Times New Roman" panose="02020603050405020304" pitchFamily="18" charset="0"/>
                <a:ea typeface="Times New Roman" panose="02020603050405020304" pitchFamily="18" charset="0"/>
                <a:cs typeface="Times New Roman" panose="02020603050405020304" pitchFamily="18" charset="0"/>
              </a:rPr>
              <a:t>O modelo BIM3D será criado com o </a:t>
            </a:r>
            <a:r>
              <a:rPr lang="pt-BR" i="1" dirty="0">
                <a:latin typeface="Times New Roman" panose="02020603050405020304" pitchFamily="18" charset="0"/>
                <a:ea typeface="Times New Roman" panose="02020603050405020304" pitchFamily="18" charset="0"/>
                <a:cs typeface="Times New Roman" panose="02020603050405020304" pitchFamily="18" charset="0"/>
              </a:rPr>
              <a:t>software </a:t>
            </a:r>
            <a:r>
              <a:rPr lang="pt-BR" i="1" dirty="0" err="1">
                <a:latin typeface="Times New Roman" panose="02020603050405020304" pitchFamily="18" charset="0"/>
                <a:ea typeface="Times New Roman" panose="02020603050405020304" pitchFamily="18" charset="0"/>
                <a:cs typeface="Times New Roman" panose="02020603050405020304" pitchFamily="18" charset="0"/>
              </a:rPr>
              <a:t>AutoCad</a:t>
            </a:r>
            <a:r>
              <a:rPr lang="pt-BR" i="1" dirty="0">
                <a:latin typeface="Times New Roman" panose="02020603050405020304" pitchFamily="18" charset="0"/>
                <a:ea typeface="Times New Roman" panose="02020603050405020304" pitchFamily="18" charset="0"/>
                <a:cs typeface="Times New Roman" panose="02020603050405020304" pitchFamily="18" charset="0"/>
              </a:rPr>
              <a:t> Civil3D</a:t>
            </a:r>
            <a:r>
              <a:rPr lang="pt-BR" dirty="0">
                <a:latin typeface="Times New Roman" panose="02020603050405020304" pitchFamily="18" charset="0"/>
                <a:ea typeface="Times New Roman" panose="02020603050405020304" pitchFamily="18" charset="0"/>
                <a:cs typeface="Times New Roman" panose="02020603050405020304" pitchFamily="18" charset="0"/>
              </a:rPr>
              <a:t> e vinculado ao cronograma  do </a:t>
            </a:r>
            <a:r>
              <a:rPr lang="pt-BR" i="1" dirty="0">
                <a:latin typeface="Times New Roman" panose="02020603050405020304" pitchFamily="18" charset="0"/>
                <a:ea typeface="Times New Roman" panose="02020603050405020304" pitchFamily="18" charset="0"/>
                <a:cs typeface="Times New Roman" panose="02020603050405020304" pitchFamily="18" charset="0"/>
              </a:rPr>
              <a:t>software Microsoft Project</a:t>
            </a:r>
            <a:r>
              <a:rPr lang="pt-BR" dirty="0">
                <a:latin typeface="Times New Roman" panose="02020603050405020304" pitchFamily="18" charset="0"/>
                <a:ea typeface="Times New Roman" panose="02020603050405020304" pitchFamily="18" charset="0"/>
                <a:cs typeface="Times New Roman" panose="02020603050405020304" pitchFamily="18" charset="0"/>
              </a:rPr>
              <a:t> por meio do </a:t>
            </a:r>
            <a:r>
              <a:rPr lang="pt-BR" i="1" dirty="0">
                <a:latin typeface="Times New Roman" panose="02020603050405020304" pitchFamily="18" charset="0"/>
                <a:ea typeface="Times New Roman" panose="02020603050405020304" pitchFamily="18" charset="0"/>
                <a:cs typeface="Times New Roman" panose="02020603050405020304" pitchFamily="18" charset="0"/>
              </a:rPr>
              <a:t>software Autodesk </a:t>
            </a:r>
            <a:r>
              <a:rPr lang="pt-BR" i="1" dirty="0" err="1">
                <a:latin typeface="Times New Roman" panose="02020603050405020304" pitchFamily="18" charset="0"/>
                <a:ea typeface="Times New Roman" panose="02020603050405020304" pitchFamily="18" charset="0"/>
                <a:cs typeface="Times New Roman" panose="02020603050405020304" pitchFamily="18" charset="0"/>
              </a:rPr>
              <a:t>Navisworks</a:t>
            </a:r>
            <a:r>
              <a:rPr lang="pt-BR" dirty="0">
                <a:latin typeface="Times New Roman" panose="02020603050405020304" pitchFamily="18" charset="0"/>
                <a:ea typeface="Times New Roman" panose="02020603050405020304" pitchFamily="18" charset="0"/>
                <a:cs typeface="Times New Roman" panose="02020603050405020304" pitchFamily="18" charset="0"/>
              </a:rPr>
              <a:t>. Serão analisadas potencialidades e falhas do método para posterior aplicação em obras de engenharia de túneis.</a:t>
            </a:r>
          </a:p>
          <a:p>
            <a:pPr marL="114300" indent="608013" algn="just">
              <a:lnSpc>
                <a:spcPct val="110000"/>
              </a:lnSpc>
              <a:buNone/>
            </a:pPr>
            <a:endParaRPr lang="pt-BR" dirty="0">
              <a:latin typeface="Times New Roman" panose="02020603050405020304" pitchFamily="18" charset="0"/>
              <a:ea typeface="Times New Roman" panose="02020603050405020304" pitchFamily="18" charset="0"/>
              <a:cs typeface="Times New Roman" panose="02020603050405020304" pitchFamily="18" charset="0"/>
            </a:endParaRPr>
          </a:p>
          <a:p>
            <a:pPr marL="114300" indent="608013" algn="just">
              <a:lnSpc>
                <a:spcPct val="110000"/>
              </a:lnSpc>
              <a:buNone/>
            </a:pPr>
            <a:endParaRPr lang="pt-BR"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Imagem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67261" y="-6360"/>
            <a:ext cx="1374713" cy="1374713"/>
          </a:xfrm>
          <a:prstGeom prst="rect">
            <a:avLst/>
          </a:prstGeom>
        </p:spPr>
      </p:pic>
    </p:spTree>
    <p:extLst>
      <p:ext uri="{BB962C8B-B14F-4D97-AF65-F5344CB8AC3E}">
        <p14:creationId xmlns:p14="http://schemas.microsoft.com/office/powerpoint/2010/main" val="1499755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4638"/>
            <a:ext cx="7138988" cy="1143000"/>
          </a:xfrm>
        </p:spPr>
        <p:txBody>
          <a:bodyPr/>
          <a:lstStyle/>
          <a:p>
            <a:pPr algn="ctr"/>
            <a:r>
              <a:rPr lang="pt-BR" b="1" dirty="0" smtClean="0">
                <a:solidFill>
                  <a:srgbClr val="2D427F"/>
                </a:solidFill>
                <a:latin typeface="Times New Roman" panose="02020603050405020304" pitchFamily="18" charset="0"/>
                <a:cs typeface="Times New Roman" panose="02020603050405020304" pitchFamily="18" charset="0"/>
              </a:rPr>
              <a:t>Justificativa</a:t>
            </a:r>
            <a:endParaRPr lang="pt-BR" b="1" dirty="0">
              <a:solidFill>
                <a:srgbClr val="2D427F"/>
              </a:solidFill>
              <a:latin typeface="Times New Roman" panose="02020603050405020304" pitchFamily="18" charset="0"/>
              <a:cs typeface="Times New Roman" panose="02020603050405020304" pitchFamily="18" charset="0"/>
            </a:endParaRPr>
          </a:p>
        </p:txBody>
      </p:sp>
      <p:sp>
        <p:nvSpPr>
          <p:cNvPr id="3" name="Espaço Reservado para Conteúdo 2"/>
          <p:cNvSpPr>
            <a:spLocks noGrp="1"/>
          </p:cNvSpPr>
          <p:nvPr>
            <p:ph idx="1"/>
          </p:nvPr>
        </p:nvSpPr>
        <p:spPr>
          <a:xfrm>
            <a:off x="457200" y="1600200"/>
            <a:ext cx="7138988" cy="4800600"/>
          </a:xfrm>
        </p:spPr>
        <p:txBody>
          <a:bodyPr/>
          <a:lstStyle/>
          <a:p>
            <a:pPr marL="114300" indent="608013" algn="just">
              <a:buNone/>
            </a:pPr>
            <a:r>
              <a:rPr lang="pt-BR" dirty="0">
                <a:latin typeface="Times New Roman" panose="02020603050405020304" pitchFamily="18" charset="0"/>
                <a:cs typeface="Times New Roman" panose="02020603050405020304" pitchFamily="18" charset="0"/>
              </a:rPr>
              <a:t>A criação do modelo BIM 3D, vinculado a prazos, origina o modelo BIM 4D que é voltado para tomada de decisões com base nas informações do modelo, possibilita melhor engajamento da equipe pelo seu apelo visual de fácil compreensão, tornando as discussões de planejamento mais colaborativas, auxiliando na disseminação da </a:t>
            </a:r>
            <a:r>
              <a:rPr lang="pt-BR" dirty="0" smtClean="0">
                <a:latin typeface="Times New Roman" panose="02020603050405020304" pitchFamily="18" charset="0"/>
                <a:cs typeface="Times New Roman" panose="02020603050405020304" pitchFamily="18" charset="0"/>
              </a:rPr>
              <a:t>informação.</a:t>
            </a:r>
          </a:p>
          <a:p>
            <a:pPr marL="114300" indent="608013" algn="just">
              <a:buNone/>
            </a:pPr>
            <a:r>
              <a:rPr lang="pt-BR" dirty="0" smtClean="0">
                <a:latin typeface="Times New Roman" panose="02020603050405020304" pitchFamily="18" charset="0"/>
                <a:cs typeface="Times New Roman" panose="02020603050405020304" pitchFamily="18" charset="0"/>
              </a:rPr>
              <a:t>Possibilita </a:t>
            </a:r>
            <a:r>
              <a:rPr lang="pt-BR" dirty="0">
                <a:latin typeface="Times New Roman" panose="02020603050405020304" pitchFamily="18" charset="0"/>
                <a:cs typeface="Times New Roman" panose="02020603050405020304" pitchFamily="18" charset="0"/>
              </a:rPr>
              <a:t>criação de índices de performance, minimiza incertezas e otimiza resultados econômicos.</a:t>
            </a:r>
          </a:p>
          <a:p>
            <a:pPr marL="114300" indent="608013" algn="just">
              <a:buNone/>
            </a:pPr>
            <a:endParaRPr lang="pt-BR" dirty="0">
              <a:latin typeface="Times New Roman" panose="02020603050405020304" pitchFamily="18" charset="0"/>
              <a:cs typeface="Times New Roman" panose="02020603050405020304" pitchFamily="18" charset="0"/>
            </a:endParaRPr>
          </a:p>
          <a:p>
            <a:pPr marL="114300" indent="608013" algn="just">
              <a:buNone/>
            </a:pPr>
            <a:endParaRPr lang="pt-BR" dirty="0" smtClean="0">
              <a:latin typeface="Times New Roman" panose="02020603050405020304" pitchFamily="18" charset="0"/>
              <a:cs typeface="Times New Roman" panose="02020603050405020304" pitchFamily="18" charset="0"/>
            </a:endParaRPr>
          </a:p>
          <a:p>
            <a:pPr marL="114300" indent="608013" algn="just">
              <a:buNone/>
            </a:pPr>
            <a:endParaRPr lang="pt-BR" dirty="0" smtClean="0">
              <a:latin typeface="Times New Roman" panose="02020603050405020304" pitchFamily="18" charset="0"/>
              <a:cs typeface="Times New Roman" panose="02020603050405020304" pitchFamily="18" charset="0"/>
            </a:endParaRPr>
          </a:p>
        </p:txBody>
      </p:sp>
      <p:pic>
        <p:nvPicPr>
          <p:cNvPr id="15" name="Imagem 14"/>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72398" y="4124663"/>
            <a:ext cx="1371602" cy="1371602"/>
          </a:xfrm>
          <a:prstGeom prst="rect">
            <a:avLst/>
          </a:prstGeom>
        </p:spPr>
      </p:pic>
      <p:pic>
        <p:nvPicPr>
          <p:cNvPr id="16" name="Imagem 15"/>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076"/>
            <a:ext cx="1375913" cy="1375913"/>
          </a:xfrm>
          <a:prstGeom prst="rect">
            <a:avLst/>
          </a:prstGeom>
        </p:spPr>
      </p:pic>
      <p:pic>
        <p:nvPicPr>
          <p:cNvPr id="17" name="Imagem 16"/>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8087" y="1376989"/>
            <a:ext cx="1375911" cy="1373126"/>
          </a:xfrm>
          <a:prstGeom prst="rect">
            <a:avLst/>
          </a:prstGeom>
        </p:spPr>
      </p:pic>
      <p:pic>
        <p:nvPicPr>
          <p:cNvPr id="18" name="Imagem 17"/>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7769978" y="2748284"/>
            <a:ext cx="1374019" cy="1374019"/>
          </a:xfrm>
          <a:prstGeom prst="rect">
            <a:avLst/>
          </a:prstGeom>
        </p:spPr>
      </p:pic>
      <p:pic>
        <p:nvPicPr>
          <p:cNvPr id="19" name="Imagem 18"/>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319648"/>
            <a:ext cx="1375913" cy="1375913"/>
          </a:xfrm>
          <a:prstGeom prst="rect">
            <a:avLst/>
          </a:prstGeom>
        </p:spPr>
      </p:pic>
      <p:pic>
        <p:nvPicPr>
          <p:cNvPr id="25" name="Imagem 24"/>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7675" y="-3934"/>
            <a:ext cx="1375911" cy="1373126"/>
          </a:xfrm>
          <a:prstGeom prst="rect">
            <a:avLst/>
          </a:prstGeom>
        </p:spPr>
      </p:pic>
      <p:pic>
        <p:nvPicPr>
          <p:cNvPr id="26" name="Imagem 25"/>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7675" y="5496265"/>
            <a:ext cx="1376322" cy="1376322"/>
          </a:xfrm>
          <a:prstGeom prst="rect">
            <a:avLst/>
          </a:prstGeom>
        </p:spPr>
      </p:pic>
      <p:pic>
        <p:nvPicPr>
          <p:cNvPr id="27" name="Imagem 26"/>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7769978" y="2733372"/>
            <a:ext cx="1374019" cy="1374019"/>
          </a:xfrm>
          <a:prstGeom prst="rect">
            <a:avLst/>
          </a:prstGeom>
        </p:spPr>
      </p:pic>
      <p:pic>
        <p:nvPicPr>
          <p:cNvPr id="28" name="Imagem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67261" y="-6360"/>
            <a:ext cx="1374713" cy="1374713"/>
          </a:xfrm>
          <a:prstGeom prst="rect">
            <a:avLst/>
          </a:prstGeom>
        </p:spPr>
      </p:pic>
      <p:pic>
        <p:nvPicPr>
          <p:cNvPr id="24" name="Picture 4" descr="http://www.uncubemagazine.com/sixcms/media.php/1323/P1000158.JPG"/>
          <p:cNvPicPr>
            <a:picLocks noChangeAspect="1" noChangeArrowheads="1"/>
          </p:cNvPicPr>
          <p:nvPr/>
        </p:nvPicPr>
        <p:blipFill>
          <a:blip r:embed="rId13" cstate="print"/>
          <a:srcRect/>
          <a:stretch>
            <a:fillRect/>
          </a:stretch>
        </p:blipFill>
        <p:spPr bwMode="auto">
          <a:xfrm>
            <a:off x="3542372" y="4655526"/>
            <a:ext cx="4214810" cy="2802835"/>
          </a:xfrm>
          <a:prstGeom prst="rect">
            <a:avLst/>
          </a:prstGeom>
          <a:noFill/>
        </p:spPr>
      </p:pic>
      <p:sp>
        <p:nvSpPr>
          <p:cNvPr id="29" name="Retângulo 28"/>
          <p:cNvSpPr/>
          <p:nvPr/>
        </p:nvSpPr>
        <p:spPr>
          <a:xfrm>
            <a:off x="581391" y="5144814"/>
            <a:ext cx="2766473" cy="1384995"/>
          </a:xfrm>
          <a:prstGeom prst="rect">
            <a:avLst/>
          </a:prstGeom>
        </p:spPr>
        <p:txBody>
          <a:bodyPr wrap="square">
            <a:spAutoFit/>
          </a:bodyPr>
          <a:lstStyle/>
          <a:p>
            <a:pPr marL="342900" lvl="0" indent="-342900" algn="just">
              <a:spcBef>
                <a:spcPct val="20000"/>
              </a:spcBef>
              <a:defRPr/>
            </a:pPr>
            <a:r>
              <a:rPr lang="pt-BR" sz="1400" dirty="0" smtClean="0"/>
              <a:t>	* </a:t>
            </a:r>
            <a:r>
              <a:rPr lang="pt-BR" sz="1400" dirty="0"/>
              <a:t>Quanto mais avançado o modelo, mais informações </a:t>
            </a:r>
            <a:r>
              <a:rPr lang="pt-BR" sz="1400" dirty="0" smtClean="0"/>
              <a:t>geradas, devemos desenvolver mecanismos para direcionar as informações para os setores de interesse.</a:t>
            </a:r>
            <a:endParaRPr lang="pt-BR" sz="1400" dirty="0"/>
          </a:p>
        </p:txBody>
      </p:sp>
      <p:cxnSp>
        <p:nvCxnSpPr>
          <p:cNvPr id="30" name="Conector de seta reta 29"/>
          <p:cNvCxnSpPr/>
          <p:nvPr/>
        </p:nvCxnSpPr>
        <p:spPr>
          <a:xfrm>
            <a:off x="4021497" y="5154083"/>
            <a:ext cx="3000396" cy="1588"/>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31" name="Retângulo 30"/>
          <p:cNvSpPr/>
          <p:nvPr/>
        </p:nvSpPr>
        <p:spPr>
          <a:xfrm>
            <a:off x="6999859" y="4760094"/>
            <a:ext cx="471603"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BR" sz="4400" b="1" cap="none" spc="50" dirty="0" smtClean="0">
                <a:ln w="11430"/>
                <a:solidFill>
                  <a:srgbClr val="FF0000"/>
                </a:solidFill>
                <a:effectLst>
                  <a:outerShdw blurRad="76200" dist="50800" dir="5400000" algn="tl" rotWithShape="0">
                    <a:srgbClr val="000000">
                      <a:alpha val="65000"/>
                    </a:srgbClr>
                  </a:outerShdw>
                </a:effectLst>
              </a:rPr>
              <a:t>+</a:t>
            </a:r>
            <a:endParaRPr lang="pt-BR" sz="4400" b="1" cap="none" spc="50" dirty="0">
              <a:ln w="11430"/>
              <a:solidFill>
                <a:srgbClr val="FF0000"/>
              </a:solidFill>
              <a:effectLst>
                <a:outerShdw blurRad="76200" dist="50800" dir="5400000" algn="tl" rotWithShape="0">
                  <a:srgbClr val="000000">
                    <a:alpha val="65000"/>
                  </a:srgbClr>
                </a:outerShdw>
              </a:effectLst>
            </a:endParaRPr>
          </a:p>
        </p:txBody>
      </p:sp>
      <p:sp>
        <p:nvSpPr>
          <p:cNvPr id="32" name="Retângulo 31"/>
          <p:cNvSpPr/>
          <p:nvPr/>
        </p:nvSpPr>
        <p:spPr>
          <a:xfrm>
            <a:off x="3676417" y="4732403"/>
            <a:ext cx="364202"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BR" sz="4400" b="1" cap="none" spc="50" dirty="0" smtClean="0">
                <a:ln w="11430"/>
                <a:solidFill>
                  <a:srgbClr val="FF0000"/>
                </a:solidFill>
                <a:effectLst>
                  <a:outerShdw blurRad="76200" dist="50800" dir="5400000" algn="tl" rotWithShape="0">
                    <a:srgbClr val="000000">
                      <a:alpha val="65000"/>
                    </a:srgbClr>
                  </a:outerShdw>
                </a:effectLst>
              </a:rPr>
              <a:t>-</a:t>
            </a:r>
            <a:endParaRPr lang="pt-BR" sz="4400" b="1" cap="none" spc="50" dirty="0">
              <a:ln w="11430"/>
              <a:solidFill>
                <a:srgbClr val="FF0000"/>
              </a:solidFill>
              <a:effectLst>
                <a:outerShdw blurRad="76200" dist="50800" dir="5400000" algn="tl" rotWithShape="0">
                  <a:srgbClr val="000000">
                    <a:alpha val="65000"/>
                  </a:srgbClr>
                </a:outerShdw>
              </a:effectLst>
            </a:endParaRPr>
          </a:p>
        </p:txBody>
      </p:sp>
      <p:sp>
        <p:nvSpPr>
          <p:cNvPr id="33" name="Retângulo 32"/>
          <p:cNvSpPr/>
          <p:nvPr/>
        </p:nvSpPr>
        <p:spPr>
          <a:xfrm>
            <a:off x="4933144" y="4772235"/>
            <a:ext cx="1466748"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BR" sz="2000" b="1" spc="50" dirty="0" smtClean="0">
                <a:ln w="11430"/>
                <a:solidFill>
                  <a:srgbClr val="FF0000"/>
                </a:solidFill>
                <a:effectLst>
                  <a:outerShdw blurRad="76200" dist="50800" dir="5400000" algn="tl" rotWithShape="0">
                    <a:srgbClr val="000000">
                      <a:alpha val="65000"/>
                    </a:srgbClr>
                  </a:outerShdw>
                </a:effectLst>
              </a:rPr>
              <a:t>Informação</a:t>
            </a:r>
            <a:endParaRPr lang="pt-BR" sz="2000" b="1" cap="none"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086374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p:cNvPicPr>
            <a:picLocks noChangeAspect="1" noChangeArrowheads="1"/>
          </p:cNvPicPr>
          <p:nvPr/>
        </p:nvPicPr>
        <p:blipFill rotWithShape="1">
          <a:blip r:embed="rId2"/>
          <a:srcRect l="6563" t="16667" r="42648" b="9999"/>
          <a:stretch/>
        </p:blipFill>
        <p:spPr bwMode="auto">
          <a:xfrm>
            <a:off x="0" y="1196752"/>
            <a:ext cx="7740352" cy="6286544"/>
          </a:xfrm>
          <a:prstGeom prst="rect">
            <a:avLst/>
          </a:prstGeom>
          <a:noFill/>
          <a:ln w="9525">
            <a:noFill/>
            <a:miter lim="800000"/>
            <a:headEnd/>
            <a:tailEnd/>
          </a:ln>
          <a:effectLst/>
        </p:spPr>
      </p:pic>
      <p:sp>
        <p:nvSpPr>
          <p:cNvPr id="2" name="Título 1"/>
          <p:cNvSpPr>
            <a:spLocks noGrp="1"/>
          </p:cNvSpPr>
          <p:nvPr>
            <p:ph type="title"/>
          </p:nvPr>
        </p:nvSpPr>
        <p:spPr>
          <a:xfrm>
            <a:off x="457201" y="274638"/>
            <a:ext cx="7138988" cy="1143000"/>
          </a:xfrm>
        </p:spPr>
        <p:txBody>
          <a:bodyPr/>
          <a:lstStyle/>
          <a:p>
            <a:pPr algn="ctr"/>
            <a:r>
              <a:rPr lang="pt-BR" b="1" dirty="0" smtClean="0">
                <a:solidFill>
                  <a:srgbClr val="2D427F"/>
                </a:solidFill>
                <a:latin typeface="Times New Roman" panose="02020603050405020304" pitchFamily="18" charset="0"/>
                <a:cs typeface="Times New Roman" panose="02020603050405020304" pitchFamily="18" charset="0"/>
              </a:rPr>
              <a:t>Resultados</a:t>
            </a:r>
            <a:endParaRPr lang="pt-BR" b="1" dirty="0">
              <a:solidFill>
                <a:srgbClr val="2D427F"/>
              </a:solidFill>
              <a:latin typeface="Times New Roman" panose="02020603050405020304" pitchFamily="18" charset="0"/>
              <a:cs typeface="Times New Roman" panose="02020603050405020304" pitchFamily="18" charset="0"/>
            </a:endParaRPr>
          </a:p>
        </p:txBody>
      </p:sp>
      <p:pic>
        <p:nvPicPr>
          <p:cNvPr id="15" name="Imagem 14"/>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72398" y="4124663"/>
            <a:ext cx="1371602" cy="1371602"/>
          </a:xfrm>
          <a:prstGeom prst="rect">
            <a:avLst/>
          </a:prstGeom>
        </p:spPr>
      </p:pic>
      <p:pic>
        <p:nvPicPr>
          <p:cNvPr id="16" name="Imagem 15"/>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076"/>
            <a:ext cx="1375913" cy="1375913"/>
          </a:xfrm>
          <a:prstGeom prst="rect">
            <a:avLst/>
          </a:prstGeom>
        </p:spPr>
      </p:pic>
      <p:pic>
        <p:nvPicPr>
          <p:cNvPr id="17" name="Imagem 16"/>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8087" y="1376989"/>
            <a:ext cx="1375911" cy="1373126"/>
          </a:xfrm>
          <a:prstGeom prst="rect">
            <a:avLst/>
          </a:prstGeom>
        </p:spPr>
      </p:pic>
      <p:pic>
        <p:nvPicPr>
          <p:cNvPr id="18" name="Imagem 17"/>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7769978" y="2748284"/>
            <a:ext cx="1374019" cy="1374019"/>
          </a:xfrm>
          <a:prstGeom prst="rect">
            <a:avLst/>
          </a:prstGeom>
        </p:spPr>
      </p:pic>
      <p:pic>
        <p:nvPicPr>
          <p:cNvPr id="19" name="Imagem 18"/>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319648"/>
            <a:ext cx="1375913" cy="1375913"/>
          </a:xfrm>
          <a:prstGeom prst="rect">
            <a:avLst/>
          </a:prstGeom>
        </p:spPr>
      </p:pic>
      <p:pic>
        <p:nvPicPr>
          <p:cNvPr id="25" name="Imagem 24"/>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7675" y="-3934"/>
            <a:ext cx="1375911" cy="1373126"/>
          </a:xfrm>
          <a:prstGeom prst="rect">
            <a:avLst/>
          </a:prstGeom>
        </p:spPr>
      </p:pic>
      <p:pic>
        <p:nvPicPr>
          <p:cNvPr id="26" name="Imagem 25"/>
          <p:cNvPicPr>
            <a:picLocks noChangeAspect="1"/>
          </p:cNvPicPr>
          <p:nvPr/>
        </p:nvPicPr>
        <p:blipFill>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7675" y="5496265"/>
            <a:ext cx="1376322" cy="1376322"/>
          </a:xfrm>
          <a:prstGeom prst="rect">
            <a:avLst/>
          </a:prstGeom>
        </p:spPr>
      </p:pic>
      <p:pic>
        <p:nvPicPr>
          <p:cNvPr id="27" name="Imagem 26"/>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7769978" y="2733372"/>
            <a:ext cx="1374019" cy="1374019"/>
          </a:xfrm>
          <a:prstGeom prst="rect">
            <a:avLst/>
          </a:prstGeom>
        </p:spPr>
      </p:pic>
      <p:pic>
        <p:nvPicPr>
          <p:cNvPr id="28" name="Imagem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67261" y="-6360"/>
            <a:ext cx="1374713" cy="1374713"/>
          </a:xfrm>
          <a:prstGeom prst="rect">
            <a:avLst/>
          </a:prstGeom>
        </p:spPr>
      </p:pic>
      <p:sp>
        <p:nvSpPr>
          <p:cNvPr id="20" name="Título 1"/>
          <p:cNvSpPr txBox="1">
            <a:spLocks/>
          </p:cNvSpPr>
          <p:nvPr/>
        </p:nvSpPr>
        <p:spPr>
          <a:xfrm>
            <a:off x="26103" y="6021288"/>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pt-BR" sz="2000" dirty="0" smtClean="0"/>
              <a:t>Plano de Ataque Túneis Metrô SP  </a:t>
            </a:r>
            <a:endParaRPr lang="pt-BR" sz="2000" dirty="0"/>
          </a:p>
        </p:txBody>
      </p:sp>
    </p:spTree>
    <p:extLst>
      <p:ext uri="{BB962C8B-B14F-4D97-AF65-F5344CB8AC3E}">
        <p14:creationId xmlns:p14="http://schemas.microsoft.com/office/powerpoint/2010/main" val="33109300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4638"/>
            <a:ext cx="7138988" cy="1143000"/>
          </a:xfrm>
        </p:spPr>
        <p:txBody>
          <a:bodyPr/>
          <a:lstStyle/>
          <a:p>
            <a:pPr algn="ctr"/>
            <a:r>
              <a:rPr lang="pt-BR" b="1" dirty="0" smtClean="0">
                <a:solidFill>
                  <a:srgbClr val="2D427F"/>
                </a:solidFill>
                <a:latin typeface="Times New Roman" panose="02020603050405020304" pitchFamily="18" charset="0"/>
                <a:cs typeface="Times New Roman" panose="02020603050405020304" pitchFamily="18" charset="0"/>
              </a:rPr>
              <a:t>Resultados</a:t>
            </a:r>
            <a:endParaRPr lang="pt-BR" b="1" dirty="0">
              <a:solidFill>
                <a:srgbClr val="2D427F"/>
              </a:solidFill>
              <a:latin typeface="Times New Roman" panose="02020603050405020304" pitchFamily="18" charset="0"/>
              <a:cs typeface="Times New Roman" panose="02020603050405020304" pitchFamily="18" charset="0"/>
            </a:endParaRPr>
          </a:p>
        </p:txBody>
      </p:sp>
      <p:sp>
        <p:nvSpPr>
          <p:cNvPr id="3" name="Espaço Reservado para Conteúdo 2"/>
          <p:cNvSpPr>
            <a:spLocks noGrp="1"/>
          </p:cNvSpPr>
          <p:nvPr>
            <p:ph idx="1"/>
          </p:nvPr>
        </p:nvSpPr>
        <p:spPr>
          <a:xfrm>
            <a:off x="457200" y="1600200"/>
            <a:ext cx="7138988" cy="4800600"/>
          </a:xfrm>
        </p:spPr>
        <p:txBody>
          <a:bodyPr/>
          <a:lstStyle/>
          <a:p>
            <a:pPr marL="114300" indent="608013" algn="just">
              <a:buNone/>
            </a:pPr>
            <a:r>
              <a:rPr lang="pt-BR" dirty="0" smtClean="0">
                <a:latin typeface="Times New Roman" panose="02020603050405020304" pitchFamily="18" charset="0"/>
                <a:cs typeface="Times New Roman" panose="02020603050405020304" pitchFamily="18" charset="0"/>
              </a:rPr>
              <a:t>Orientações para a apresentação:</a:t>
            </a:r>
          </a:p>
          <a:p>
            <a:pPr marL="114300" indent="608013" algn="just">
              <a:buNone/>
            </a:pPr>
            <a:endParaRPr lang="pt-BR" dirty="0" smtClean="0">
              <a:latin typeface="Times New Roman" panose="02020603050405020304" pitchFamily="18" charset="0"/>
              <a:cs typeface="Times New Roman" panose="02020603050405020304" pitchFamily="18" charset="0"/>
            </a:endParaRPr>
          </a:p>
          <a:p>
            <a:pPr marL="114300" indent="608013" algn="just">
              <a:buNone/>
            </a:pPr>
            <a:r>
              <a:rPr lang="pt-BR" dirty="0" smtClean="0">
                <a:latin typeface="Times New Roman" panose="02020603050405020304" pitchFamily="18" charset="0"/>
                <a:cs typeface="Times New Roman" panose="02020603050405020304" pitchFamily="18" charset="0"/>
              </a:rPr>
              <a:t>Apenas o autor principal poderá apresentar o trabalho no evento que ocorrerá dia 28 de setembro de 2016 no campus Santa Rosa da </a:t>
            </a:r>
            <a:r>
              <a:rPr lang="pt-BR" dirty="0" err="1" smtClean="0">
                <a:latin typeface="Times New Roman" panose="02020603050405020304" pitchFamily="18" charset="0"/>
                <a:cs typeface="Times New Roman" panose="02020603050405020304" pitchFamily="18" charset="0"/>
              </a:rPr>
              <a:t>Unijuí</a:t>
            </a:r>
            <a:r>
              <a:rPr lang="pt-BR" dirty="0">
                <a:latin typeface="Times New Roman" panose="02020603050405020304" pitchFamily="18" charset="0"/>
                <a:cs typeface="Times New Roman" panose="02020603050405020304" pitchFamily="18" charset="0"/>
              </a:rPr>
              <a:t>;</a:t>
            </a:r>
            <a:endParaRPr lang="pt-BR" dirty="0" smtClean="0">
              <a:latin typeface="Times New Roman" panose="02020603050405020304" pitchFamily="18" charset="0"/>
              <a:cs typeface="Times New Roman" panose="02020603050405020304" pitchFamily="18" charset="0"/>
            </a:endParaRPr>
          </a:p>
          <a:p>
            <a:pPr marL="114300" indent="608013" algn="just">
              <a:buNone/>
            </a:pPr>
            <a:r>
              <a:rPr lang="pt-BR" dirty="0" smtClean="0">
                <a:latin typeface="Times New Roman" panose="02020603050405020304" pitchFamily="18" charset="0"/>
                <a:cs typeface="Times New Roman" panose="02020603050405020304" pitchFamily="18" charset="0"/>
              </a:rPr>
              <a:t>CUIDADO! Não ultrapassar os 5 minutos de apresentação no horário estipulado previamente pela organização do evento</a:t>
            </a:r>
          </a:p>
          <a:p>
            <a:pPr marL="114300" indent="608013" algn="just">
              <a:buNone/>
            </a:pPr>
            <a:endParaRPr lang="pt-BR" dirty="0">
              <a:latin typeface="Times New Roman" panose="02020603050405020304" pitchFamily="18" charset="0"/>
              <a:cs typeface="Times New Roman" panose="02020603050405020304" pitchFamily="18" charset="0"/>
            </a:endParaRPr>
          </a:p>
          <a:p>
            <a:pPr marL="114300" indent="608013" algn="just">
              <a:buNone/>
            </a:pPr>
            <a:endParaRPr lang="pt-BR" dirty="0" smtClean="0">
              <a:latin typeface="Times New Roman" panose="02020603050405020304" pitchFamily="18" charset="0"/>
              <a:cs typeface="Times New Roman" panose="02020603050405020304" pitchFamily="18" charset="0"/>
            </a:endParaRPr>
          </a:p>
        </p:txBody>
      </p:sp>
      <p:pic>
        <p:nvPicPr>
          <p:cNvPr id="15" name="Imagem 14"/>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72398" y="4124663"/>
            <a:ext cx="1371602" cy="1371602"/>
          </a:xfrm>
          <a:prstGeom prst="rect">
            <a:avLst/>
          </a:prstGeom>
        </p:spPr>
      </p:pic>
      <p:pic>
        <p:nvPicPr>
          <p:cNvPr id="16" name="Imagem 15"/>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076"/>
            <a:ext cx="1375913" cy="1375913"/>
          </a:xfrm>
          <a:prstGeom prst="rect">
            <a:avLst/>
          </a:prstGeom>
        </p:spPr>
      </p:pic>
      <p:pic>
        <p:nvPicPr>
          <p:cNvPr id="17" name="Imagem 16"/>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8087" y="1376989"/>
            <a:ext cx="1375911" cy="1373126"/>
          </a:xfrm>
          <a:prstGeom prst="rect">
            <a:avLst/>
          </a:prstGeom>
        </p:spPr>
      </p:pic>
      <p:pic>
        <p:nvPicPr>
          <p:cNvPr id="18" name="Imagem 17"/>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7769978" y="2748284"/>
            <a:ext cx="1374019" cy="1374019"/>
          </a:xfrm>
          <a:prstGeom prst="rect">
            <a:avLst/>
          </a:prstGeom>
        </p:spPr>
      </p:pic>
      <p:pic>
        <p:nvPicPr>
          <p:cNvPr id="19" name="Imagem 18"/>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319648"/>
            <a:ext cx="1375913" cy="1375913"/>
          </a:xfrm>
          <a:prstGeom prst="rect">
            <a:avLst/>
          </a:prstGeom>
        </p:spPr>
      </p:pic>
      <p:pic>
        <p:nvPicPr>
          <p:cNvPr id="25" name="Imagem 24"/>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7675" y="-3934"/>
            <a:ext cx="1375911" cy="1373126"/>
          </a:xfrm>
          <a:prstGeom prst="rect">
            <a:avLst/>
          </a:prstGeom>
        </p:spPr>
      </p:pic>
      <p:pic>
        <p:nvPicPr>
          <p:cNvPr id="26" name="Imagem 25"/>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7675" y="5496265"/>
            <a:ext cx="1376322" cy="1376322"/>
          </a:xfrm>
          <a:prstGeom prst="rect">
            <a:avLst/>
          </a:prstGeom>
        </p:spPr>
      </p:pic>
      <p:pic>
        <p:nvPicPr>
          <p:cNvPr id="27" name="Imagem 26"/>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7769978" y="2733372"/>
            <a:ext cx="1374019" cy="1374019"/>
          </a:xfrm>
          <a:prstGeom prst="rect">
            <a:avLst/>
          </a:prstGeom>
        </p:spPr>
      </p:pic>
      <p:pic>
        <p:nvPicPr>
          <p:cNvPr id="28" name="Imagem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67261" y="-6360"/>
            <a:ext cx="1374713" cy="1374713"/>
          </a:xfrm>
          <a:prstGeom prst="rect">
            <a:avLst/>
          </a:prstGeom>
        </p:spPr>
      </p:pic>
      <p:pic>
        <p:nvPicPr>
          <p:cNvPr id="23" name="Picture 2"/>
          <p:cNvPicPr>
            <a:picLocks noChangeAspect="1" noChangeArrowheads="1"/>
          </p:cNvPicPr>
          <p:nvPr/>
        </p:nvPicPr>
        <p:blipFill rotWithShape="1">
          <a:blip r:embed="rId13"/>
          <a:srcRect r="27444" b="-11294"/>
          <a:stretch/>
        </p:blipFill>
        <p:spPr bwMode="auto">
          <a:xfrm>
            <a:off x="-32" y="1142984"/>
            <a:ext cx="7740384" cy="6678504"/>
          </a:xfrm>
          <a:prstGeom prst="rect">
            <a:avLst/>
          </a:prstGeom>
          <a:noFill/>
          <a:ln w="9525">
            <a:noFill/>
            <a:miter lim="800000"/>
            <a:headEnd/>
            <a:tailEnd/>
          </a:ln>
          <a:effectLst/>
        </p:spPr>
      </p:pic>
      <p:sp>
        <p:nvSpPr>
          <p:cNvPr id="22" name="Título 1"/>
          <p:cNvSpPr txBox="1">
            <a:spLocks/>
          </p:cNvSpPr>
          <p:nvPr/>
        </p:nvSpPr>
        <p:spPr>
          <a:xfrm>
            <a:off x="17088" y="2331728"/>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pt-BR" sz="2000" dirty="0" smtClean="0"/>
              <a:t>Cronograma Microsoft Project</a:t>
            </a:r>
            <a:endParaRPr lang="pt-BR" sz="2000" dirty="0"/>
          </a:p>
        </p:txBody>
      </p:sp>
    </p:spTree>
    <p:extLst>
      <p:ext uri="{BB962C8B-B14F-4D97-AF65-F5344CB8AC3E}">
        <p14:creationId xmlns:p14="http://schemas.microsoft.com/office/powerpoint/2010/main" val="1778644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rotWithShape="1">
          <a:blip r:embed="rId2"/>
          <a:srcRect r="5331"/>
          <a:stretch/>
        </p:blipFill>
        <p:spPr bwMode="auto">
          <a:xfrm>
            <a:off x="-2268760" y="1124744"/>
            <a:ext cx="10009112" cy="5947213"/>
          </a:xfrm>
          <a:prstGeom prst="rect">
            <a:avLst/>
          </a:prstGeom>
          <a:noFill/>
          <a:ln w="9525">
            <a:noFill/>
            <a:miter lim="800000"/>
            <a:headEnd/>
            <a:tailEnd/>
          </a:ln>
          <a:effectLst/>
        </p:spPr>
      </p:pic>
      <p:sp>
        <p:nvSpPr>
          <p:cNvPr id="2" name="Título 1"/>
          <p:cNvSpPr>
            <a:spLocks noGrp="1"/>
          </p:cNvSpPr>
          <p:nvPr>
            <p:ph type="title"/>
          </p:nvPr>
        </p:nvSpPr>
        <p:spPr>
          <a:xfrm>
            <a:off x="457201" y="274638"/>
            <a:ext cx="7138988" cy="1143000"/>
          </a:xfrm>
        </p:spPr>
        <p:txBody>
          <a:bodyPr/>
          <a:lstStyle/>
          <a:p>
            <a:pPr algn="ctr"/>
            <a:r>
              <a:rPr lang="pt-BR" b="1" dirty="0" smtClean="0">
                <a:solidFill>
                  <a:srgbClr val="2D427F"/>
                </a:solidFill>
                <a:latin typeface="Times New Roman" panose="02020603050405020304" pitchFamily="18" charset="0"/>
                <a:cs typeface="Times New Roman" panose="02020603050405020304" pitchFamily="18" charset="0"/>
              </a:rPr>
              <a:t>Resultados</a:t>
            </a:r>
            <a:endParaRPr lang="pt-BR" b="1" dirty="0">
              <a:solidFill>
                <a:srgbClr val="2D427F"/>
              </a:solidFill>
              <a:latin typeface="Times New Roman" panose="02020603050405020304" pitchFamily="18" charset="0"/>
              <a:cs typeface="Times New Roman" panose="02020603050405020304" pitchFamily="18" charset="0"/>
            </a:endParaRPr>
          </a:p>
        </p:txBody>
      </p:sp>
      <p:pic>
        <p:nvPicPr>
          <p:cNvPr id="15" name="Imagem 14"/>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72398" y="4124663"/>
            <a:ext cx="1371602" cy="1371602"/>
          </a:xfrm>
          <a:prstGeom prst="rect">
            <a:avLst/>
          </a:prstGeom>
        </p:spPr>
      </p:pic>
      <p:pic>
        <p:nvPicPr>
          <p:cNvPr id="16" name="Imagem 15"/>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076"/>
            <a:ext cx="1375913" cy="1375913"/>
          </a:xfrm>
          <a:prstGeom prst="rect">
            <a:avLst/>
          </a:prstGeom>
        </p:spPr>
      </p:pic>
      <p:pic>
        <p:nvPicPr>
          <p:cNvPr id="17" name="Imagem 16"/>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8087" y="1376989"/>
            <a:ext cx="1375911" cy="1373126"/>
          </a:xfrm>
          <a:prstGeom prst="rect">
            <a:avLst/>
          </a:prstGeom>
        </p:spPr>
      </p:pic>
      <p:pic>
        <p:nvPicPr>
          <p:cNvPr id="18" name="Imagem 17"/>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7769978" y="2748284"/>
            <a:ext cx="1374019" cy="1374019"/>
          </a:xfrm>
          <a:prstGeom prst="rect">
            <a:avLst/>
          </a:prstGeom>
        </p:spPr>
      </p:pic>
      <p:pic>
        <p:nvPicPr>
          <p:cNvPr id="19" name="Imagem 18"/>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319648"/>
            <a:ext cx="1375913" cy="1375913"/>
          </a:xfrm>
          <a:prstGeom prst="rect">
            <a:avLst/>
          </a:prstGeom>
        </p:spPr>
      </p:pic>
      <p:pic>
        <p:nvPicPr>
          <p:cNvPr id="25" name="Imagem 24"/>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7675" y="-3934"/>
            <a:ext cx="1375911" cy="1373126"/>
          </a:xfrm>
          <a:prstGeom prst="rect">
            <a:avLst/>
          </a:prstGeom>
        </p:spPr>
      </p:pic>
      <p:pic>
        <p:nvPicPr>
          <p:cNvPr id="26" name="Imagem 25"/>
          <p:cNvPicPr>
            <a:picLocks noChangeAspect="1"/>
          </p:cNvPicPr>
          <p:nvPr/>
        </p:nvPicPr>
        <p:blipFill>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7675" y="5496265"/>
            <a:ext cx="1376322" cy="1376322"/>
          </a:xfrm>
          <a:prstGeom prst="rect">
            <a:avLst/>
          </a:prstGeom>
        </p:spPr>
      </p:pic>
      <p:pic>
        <p:nvPicPr>
          <p:cNvPr id="27" name="Imagem 26"/>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7769978" y="2733372"/>
            <a:ext cx="1374019" cy="1374019"/>
          </a:xfrm>
          <a:prstGeom prst="rect">
            <a:avLst/>
          </a:prstGeom>
        </p:spPr>
      </p:pic>
      <p:pic>
        <p:nvPicPr>
          <p:cNvPr id="28" name="Imagem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67261" y="-6360"/>
            <a:ext cx="1374713" cy="1374713"/>
          </a:xfrm>
          <a:prstGeom prst="rect">
            <a:avLst/>
          </a:prstGeom>
        </p:spPr>
      </p:pic>
      <p:sp>
        <p:nvSpPr>
          <p:cNvPr id="20" name="Título 1"/>
          <p:cNvSpPr txBox="1">
            <a:spLocks/>
          </p:cNvSpPr>
          <p:nvPr/>
        </p:nvSpPr>
        <p:spPr>
          <a:xfrm>
            <a:off x="35496" y="2132856"/>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pt-BR" sz="2000" dirty="0" smtClean="0"/>
              <a:t>Modelo 3D Túneis Metrô SP  </a:t>
            </a:r>
            <a:endParaRPr lang="pt-BR" sz="2000" dirty="0"/>
          </a:p>
        </p:txBody>
      </p:sp>
      <p:pic>
        <p:nvPicPr>
          <p:cNvPr id="24" name="Picture 3"/>
          <p:cNvPicPr>
            <a:picLocks noChangeAspect="1" noChangeArrowheads="1"/>
          </p:cNvPicPr>
          <p:nvPr/>
        </p:nvPicPr>
        <p:blipFill>
          <a:blip r:embed="rId14"/>
          <a:srcRect/>
          <a:stretch>
            <a:fillRect/>
          </a:stretch>
        </p:blipFill>
        <p:spPr bwMode="auto">
          <a:xfrm>
            <a:off x="1723943" y="5318000"/>
            <a:ext cx="6024605" cy="1643074"/>
          </a:xfrm>
          <a:prstGeom prst="rect">
            <a:avLst/>
          </a:prstGeom>
          <a:noFill/>
          <a:ln w="9525">
            <a:noFill/>
            <a:miter lim="800000"/>
            <a:headEnd/>
            <a:tailEnd/>
          </a:ln>
          <a:effectLst/>
        </p:spPr>
      </p:pic>
      <p:pic>
        <p:nvPicPr>
          <p:cNvPr id="29" name="Picture 4"/>
          <p:cNvPicPr>
            <a:picLocks noChangeAspect="1" noChangeArrowheads="1"/>
          </p:cNvPicPr>
          <p:nvPr/>
        </p:nvPicPr>
        <p:blipFill rotWithShape="1">
          <a:blip r:embed="rId15"/>
          <a:srcRect r="21389"/>
          <a:stretch/>
        </p:blipFill>
        <p:spPr bwMode="auto">
          <a:xfrm>
            <a:off x="1723943" y="4584578"/>
            <a:ext cx="6016409" cy="733422"/>
          </a:xfrm>
          <a:prstGeom prst="rect">
            <a:avLst/>
          </a:prstGeom>
          <a:noFill/>
          <a:ln w="9525">
            <a:noFill/>
            <a:miter lim="800000"/>
            <a:headEnd/>
            <a:tailEnd/>
          </a:ln>
          <a:effectLst/>
        </p:spPr>
      </p:pic>
    </p:spTree>
    <p:extLst>
      <p:ext uri="{BB962C8B-B14F-4D97-AF65-F5344CB8AC3E}">
        <p14:creationId xmlns:p14="http://schemas.microsoft.com/office/powerpoint/2010/main" val="2670583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4638"/>
            <a:ext cx="7138988" cy="1143000"/>
          </a:xfrm>
        </p:spPr>
        <p:txBody>
          <a:bodyPr/>
          <a:lstStyle/>
          <a:p>
            <a:pPr algn="ctr"/>
            <a:r>
              <a:rPr lang="pt-BR" b="1" dirty="0" smtClean="0">
                <a:solidFill>
                  <a:srgbClr val="2D427F"/>
                </a:solidFill>
                <a:latin typeface="Times New Roman" panose="02020603050405020304" pitchFamily="18" charset="0"/>
                <a:cs typeface="Times New Roman" panose="02020603050405020304" pitchFamily="18" charset="0"/>
              </a:rPr>
              <a:t>Resultados</a:t>
            </a:r>
            <a:endParaRPr lang="pt-BR" b="1" dirty="0">
              <a:solidFill>
                <a:srgbClr val="2D427F"/>
              </a:solidFill>
              <a:latin typeface="Times New Roman" panose="02020603050405020304" pitchFamily="18" charset="0"/>
              <a:cs typeface="Times New Roman" panose="02020603050405020304" pitchFamily="18" charset="0"/>
            </a:endParaRPr>
          </a:p>
        </p:txBody>
      </p:sp>
      <p:pic>
        <p:nvPicPr>
          <p:cNvPr id="15" name="Imagem 14"/>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72398" y="4124663"/>
            <a:ext cx="1371602" cy="1371602"/>
          </a:xfrm>
          <a:prstGeom prst="rect">
            <a:avLst/>
          </a:prstGeom>
        </p:spPr>
      </p:pic>
      <p:pic>
        <p:nvPicPr>
          <p:cNvPr id="16" name="Imagem 15"/>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076"/>
            <a:ext cx="1375913" cy="1375913"/>
          </a:xfrm>
          <a:prstGeom prst="rect">
            <a:avLst/>
          </a:prstGeom>
        </p:spPr>
      </p:pic>
      <p:pic>
        <p:nvPicPr>
          <p:cNvPr id="17" name="Imagem 16"/>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8087" y="1376989"/>
            <a:ext cx="1375911" cy="1373126"/>
          </a:xfrm>
          <a:prstGeom prst="rect">
            <a:avLst/>
          </a:prstGeom>
        </p:spPr>
      </p:pic>
      <p:pic>
        <p:nvPicPr>
          <p:cNvPr id="18" name="Imagem 17"/>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tretch>
            <a:fillRect/>
          </a:stretch>
        </p:blipFill>
        <p:spPr>
          <a:xfrm>
            <a:off x="7769978" y="2748284"/>
            <a:ext cx="1374019" cy="1374019"/>
          </a:xfrm>
          <a:prstGeom prst="rect">
            <a:avLst/>
          </a:prstGeom>
        </p:spPr>
      </p:pic>
      <p:pic>
        <p:nvPicPr>
          <p:cNvPr id="19" name="Imagem 18"/>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319648"/>
            <a:ext cx="1375913" cy="1375913"/>
          </a:xfrm>
          <a:prstGeom prst="rect">
            <a:avLst/>
          </a:prstGeom>
        </p:spPr>
      </p:pic>
      <p:pic>
        <p:nvPicPr>
          <p:cNvPr id="25" name="Imagem 24"/>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7675" y="-3934"/>
            <a:ext cx="1375911" cy="1373126"/>
          </a:xfrm>
          <a:prstGeom prst="rect">
            <a:avLst/>
          </a:prstGeom>
        </p:spPr>
      </p:pic>
      <p:pic>
        <p:nvPicPr>
          <p:cNvPr id="26" name="Imagem 25"/>
          <p:cNvPicPr>
            <a:picLocks noChangeAspect="1"/>
          </p:cNvPicPr>
          <p:nvPr/>
        </p:nvPicPr>
        <p:blipFill>
          <a:blip r:embed="rId12" cstate="print">
            <a:duotone>
              <a:schemeClr val="bg2">
                <a:shade val="45000"/>
                <a:satMod val="135000"/>
              </a:schemeClr>
              <a:prstClr val="white"/>
            </a:duotone>
            <a:extLst>
              <a:ext uri="{BEBA8EAE-BF5A-486C-A8C5-ECC9F3942E4B}">
                <a14:imgProps xmlns:a14="http://schemas.microsoft.com/office/drawing/2010/main">
                  <a14:imgLayer r:embed="rId1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7675" y="5496265"/>
            <a:ext cx="1376322" cy="1376322"/>
          </a:xfrm>
          <a:prstGeom prst="rect">
            <a:avLst/>
          </a:prstGeom>
        </p:spPr>
      </p:pic>
      <p:pic>
        <p:nvPicPr>
          <p:cNvPr id="27" name="Imagem 26"/>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tretch>
            <a:fillRect/>
          </a:stretch>
        </p:blipFill>
        <p:spPr>
          <a:xfrm>
            <a:off x="7769978" y="2733372"/>
            <a:ext cx="1374019" cy="1374019"/>
          </a:xfrm>
          <a:prstGeom prst="rect">
            <a:avLst/>
          </a:prstGeom>
        </p:spPr>
      </p:pic>
      <p:pic>
        <p:nvPicPr>
          <p:cNvPr id="28" name="Imagem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67261" y="-6360"/>
            <a:ext cx="1374713" cy="1374713"/>
          </a:xfrm>
          <a:prstGeom prst="rect">
            <a:avLst/>
          </a:prstGeom>
        </p:spPr>
      </p:pic>
      <p:pic>
        <p:nvPicPr>
          <p:cNvPr id="22" name="4D BIM Tunnel Demonstrati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 y="1103013"/>
            <a:ext cx="7765235" cy="6212189"/>
          </a:xfrm>
          <a:prstGeom prst="rect">
            <a:avLst/>
          </a:prstGeom>
        </p:spPr>
      </p:pic>
      <p:sp>
        <p:nvSpPr>
          <p:cNvPr id="23" name="Título 1"/>
          <p:cNvSpPr txBox="1">
            <a:spLocks/>
          </p:cNvSpPr>
          <p:nvPr/>
        </p:nvSpPr>
        <p:spPr>
          <a:xfrm>
            <a:off x="2699792" y="982241"/>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pt-BR" sz="2000" dirty="0" smtClean="0"/>
              <a:t>Planejamento 4D Túneis</a:t>
            </a:r>
            <a:endParaRPr lang="pt-BR" sz="2000" dirty="0"/>
          </a:p>
        </p:txBody>
      </p:sp>
    </p:spTree>
    <p:extLst>
      <p:ext uri="{BB962C8B-B14F-4D97-AF65-F5344CB8AC3E}">
        <p14:creationId xmlns:p14="http://schemas.microsoft.com/office/powerpoint/2010/main" val="230042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3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p:cTn id="12" fill="hold" display="0">
                  <p:stCondLst>
                    <p:cond delay="indefinite"/>
                  </p:stCondLst>
                  <p:endCondLst>
                    <p:cond evt="onNext" delay="0">
                      <p:tgtEl>
                        <p:sldTgt/>
                      </p:tgtEl>
                    </p:cond>
                    <p:cond evt="onPrev" delay="0">
                      <p:tgtEl>
                        <p:sldTgt/>
                      </p:tgtEl>
                    </p:cond>
                  </p:endCondLst>
                </p:cTn>
                <p:tgtEl>
                  <p:spTgt spid="2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4638"/>
            <a:ext cx="7138988" cy="1143000"/>
          </a:xfrm>
        </p:spPr>
        <p:txBody>
          <a:bodyPr/>
          <a:lstStyle/>
          <a:p>
            <a:pPr algn="ctr"/>
            <a:r>
              <a:rPr lang="pt-BR" b="1" dirty="0" smtClean="0">
                <a:solidFill>
                  <a:srgbClr val="2D427F"/>
                </a:solidFill>
                <a:latin typeface="Times New Roman" panose="02020603050405020304" pitchFamily="18" charset="0"/>
                <a:cs typeface="Times New Roman" panose="02020603050405020304" pitchFamily="18" charset="0"/>
              </a:rPr>
              <a:t>Considerações Finais</a:t>
            </a:r>
            <a:endParaRPr lang="pt-BR" b="1" dirty="0">
              <a:solidFill>
                <a:srgbClr val="2D427F"/>
              </a:solidFill>
              <a:latin typeface="Times New Roman" panose="02020603050405020304" pitchFamily="18" charset="0"/>
              <a:cs typeface="Times New Roman" panose="02020603050405020304" pitchFamily="18" charset="0"/>
            </a:endParaRPr>
          </a:p>
        </p:txBody>
      </p:sp>
      <p:sp>
        <p:nvSpPr>
          <p:cNvPr id="3" name="Espaço Reservado para Conteúdo 2"/>
          <p:cNvSpPr>
            <a:spLocks noGrp="1"/>
          </p:cNvSpPr>
          <p:nvPr>
            <p:ph idx="1"/>
          </p:nvPr>
        </p:nvSpPr>
        <p:spPr>
          <a:xfrm>
            <a:off x="457201" y="1600200"/>
            <a:ext cx="7138988" cy="4800600"/>
          </a:xfrm>
        </p:spPr>
        <p:txBody>
          <a:bodyPr/>
          <a:lstStyle/>
          <a:p>
            <a:pPr marL="114300" indent="608013" algn="just">
              <a:buNone/>
            </a:pPr>
            <a:r>
              <a:rPr lang="pt-BR" dirty="0" smtClean="0">
                <a:latin typeface="Times New Roman" panose="02020603050405020304" pitchFamily="18" charset="0"/>
                <a:cs typeface="Times New Roman" panose="02020603050405020304" pitchFamily="18" charset="0"/>
              </a:rPr>
              <a:t>Este método gera inúmeras possibilidades de acompanhamento, com a distribuição das informações para os diferentes níveis hierárquicos da obra, se otimiza o fluxo de dados, minimizando incertezas e maximizando resultados.</a:t>
            </a:r>
            <a:endParaRPr lang="pt-BR" dirty="0" smtClean="0">
              <a:latin typeface="Times New Roman" panose="02020603050405020304" pitchFamily="18" charset="0"/>
              <a:cs typeface="Times New Roman" panose="02020603050405020304" pitchFamily="18" charset="0"/>
            </a:endParaRPr>
          </a:p>
        </p:txBody>
      </p:sp>
      <p:pic>
        <p:nvPicPr>
          <p:cNvPr id="15" name="Imagem 14"/>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72398" y="4124663"/>
            <a:ext cx="1371602" cy="1371602"/>
          </a:xfrm>
          <a:prstGeom prst="rect">
            <a:avLst/>
          </a:prstGeom>
        </p:spPr>
      </p:pic>
      <p:pic>
        <p:nvPicPr>
          <p:cNvPr id="16" name="Imagem 15"/>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076"/>
            <a:ext cx="1375913" cy="1375913"/>
          </a:xfrm>
          <a:prstGeom prst="rect">
            <a:avLst/>
          </a:prstGeom>
        </p:spPr>
      </p:pic>
      <p:pic>
        <p:nvPicPr>
          <p:cNvPr id="17" name="Imagem 16"/>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8087" y="1376989"/>
            <a:ext cx="1375911" cy="1373126"/>
          </a:xfrm>
          <a:prstGeom prst="rect">
            <a:avLst/>
          </a:prstGeom>
        </p:spPr>
      </p:pic>
      <p:pic>
        <p:nvPicPr>
          <p:cNvPr id="18" name="Imagem 17"/>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7769978" y="2748284"/>
            <a:ext cx="1374019" cy="1374019"/>
          </a:xfrm>
          <a:prstGeom prst="rect">
            <a:avLst/>
          </a:prstGeom>
        </p:spPr>
      </p:pic>
      <p:pic>
        <p:nvPicPr>
          <p:cNvPr id="19" name="Imagem 18"/>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8087" y="1319648"/>
            <a:ext cx="1375913" cy="1375913"/>
          </a:xfrm>
          <a:prstGeom prst="rect">
            <a:avLst/>
          </a:prstGeom>
        </p:spPr>
      </p:pic>
      <p:pic>
        <p:nvPicPr>
          <p:cNvPr id="25" name="Imagem 24"/>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88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767675" y="-3934"/>
            <a:ext cx="1375911" cy="1373126"/>
          </a:xfrm>
          <a:prstGeom prst="rect">
            <a:avLst/>
          </a:prstGeom>
        </p:spPr>
      </p:pic>
      <p:pic>
        <p:nvPicPr>
          <p:cNvPr id="26" name="Imagem 25"/>
          <p:cNvPicPr>
            <a:picLocks noChangeAspect="1"/>
          </p:cNvPicPr>
          <p:nvPr/>
        </p:nvPicPr>
        <p:blipFill>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767675" y="5496265"/>
            <a:ext cx="1376322" cy="1376322"/>
          </a:xfrm>
          <a:prstGeom prst="rect">
            <a:avLst/>
          </a:prstGeom>
        </p:spPr>
      </p:pic>
      <p:pic>
        <p:nvPicPr>
          <p:cNvPr id="27" name="Imagem 26"/>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7769978" y="2733372"/>
            <a:ext cx="1374019" cy="1374019"/>
          </a:xfrm>
          <a:prstGeom prst="rect">
            <a:avLst/>
          </a:prstGeom>
        </p:spPr>
      </p:pic>
      <p:pic>
        <p:nvPicPr>
          <p:cNvPr id="28" name="Imagem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67261" y="-6360"/>
            <a:ext cx="1374713" cy="1374713"/>
          </a:xfrm>
          <a:prstGeom prst="rect">
            <a:avLst/>
          </a:prstGeom>
        </p:spPr>
      </p:pic>
      <p:pic>
        <p:nvPicPr>
          <p:cNvPr id="13" name="Picture 2" descr="http://construcaomercado.pini.com.br/negocios-incorporacao-construcao/144/imagens/i387347.jpg"/>
          <p:cNvPicPr>
            <a:picLocks noChangeAspect="1" noChangeArrowheads="1"/>
          </p:cNvPicPr>
          <p:nvPr/>
        </p:nvPicPr>
        <p:blipFill>
          <a:blip r:embed="rId13"/>
          <a:srcRect/>
          <a:stretch>
            <a:fillRect/>
          </a:stretch>
        </p:blipFill>
        <p:spPr bwMode="auto">
          <a:xfrm>
            <a:off x="323527" y="3871594"/>
            <a:ext cx="2797517" cy="2005678"/>
          </a:xfrm>
          <a:prstGeom prst="rect">
            <a:avLst/>
          </a:prstGeom>
          <a:noFill/>
        </p:spPr>
      </p:pic>
      <p:pic>
        <p:nvPicPr>
          <p:cNvPr id="14" name="Picture 5"/>
          <p:cNvPicPr>
            <a:picLocks noChangeAspect="1" noChangeArrowheads="1"/>
          </p:cNvPicPr>
          <p:nvPr/>
        </p:nvPicPr>
        <p:blipFill>
          <a:blip r:embed="rId14"/>
          <a:srcRect l="9218" t="7500" r="8750" b="12500"/>
          <a:stretch>
            <a:fillRect/>
          </a:stretch>
        </p:blipFill>
        <p:spPr bwMode="auto">
          <a:xfrm>
            <a:off x="4226081" y="4950039"/>
            <a:ext cx="3396708" cy="1863337"/>
          </a:xfrm>
          <a:prstGeom prst="rect">
            <a:avLst/>
          </a:prstGeom>
          <a:noFill/>
          <a:ln w="9525">
            <a:noFill/>
            <a:miter lim="800000"/>
            <a:headEnd/>
            <a:tailEnd/>
          </a:ln>
          <a:effectLst/>
        </p:spPr>
      </p:pic>
      <p:cxnSp>
        <p:nvCxnSpPr>
          <p:cNvPr id="21" name="Conector de seta reta 20"/>
          <p:cNvCxnSpPr>
            <a:endCxn id="14" idx="1"/>
          </p:cNvCxnSpPr>
          <p:nvPr/>
        </p:nvCxnSpPr>
        <p:spPr>
          <a:xfrm>
            <a:off x="3149833" y="5345792"/>
            <a:ext cx="1076248" cy="53591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3" name="Picture 8" descr="http://st.depositphotos.com/1003697/3726/i/950/depositphotos_37263703-Business-people-and-construction-engineers-on-meeting.jpg"/>
          <p:cNvPicPr>
            <a:picLocks noChangeAspect="1" noChangeArrowheads="1"/>
          </p:cNvPicPr>
          <p:nvPr/>
        </p:nvPicPr>
        <p:blipFill>
          <a:blip r:embed="rId15" cstate="print"/>
          <a:srcRect/>
          <a:stretch>
            <a:fillRect/>
          </a:stretch>
        </p:blipFill>
        <p:spPr bwMode="auto">
          <a:xfrm>
            <a:off x="4644008" y="3174414"/>
            <a:ext cx="2517104" cy="1678889"/>
          </a:xfrm>
          <a:prstGeom prst="rect">
            <a:avLst/>
          </a:prstGeom>
          <a:noFill/>
        </p:spPr>
      </p:pic>
      <p:cxnSp>
        <p:nvCxnSpPr>
          <p:cNvPr id="24" name="Conector de seta reta 23"/>
          <p:cNvCxnSpPr/>
          <p:nvPr/>
        </p:nvCxnSpPr>
        <p:spPr>
          <a:xfrm flipV="1">
            <a:off x="3121044" y="3871594"/>
            <a:ext cx="1496364" cy="42150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31093005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ência">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Escritório">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ê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themeOverride>
</file>

<file path=docProps/app.xml><?xml version="1.0" encoding="utf-8"?>
<Properties xmlns="http://schemas.openxmlformats.org/officeDocument/2006/extended-properties" xmlns:vt="http://schemas.openxmlformats.org/officeDocument/2006/docPropsVTypes">
  <Template/>
  <TotalTime>756</TotalTime>
  <Words>433</Words>
  <Application>Microsoft Office PowerPoint</Application>
  <PresentationFormat>Apresentação na tela (4:3)</PresentationFormat>
  <Paragraphs>36</Paragraphs>
  <Slides>10</Slides>
  <Notes>0</Notes>
  <HiddenSlides>0</HiddenSlides>
  <MMClips>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10</vt:i4>
      </vt:variant>
    </vt:vector>
  </HeadingPairs>
  <TitlesOfParts>
    <vt:vector size="15" baseType="lpstr">
      <vt:lpstr>Arial</vt:lpstr>
      <vt:lpstr>Calibri</vt:lpstr>
      <vt:lpstr>Cambria</vt:lpstr>
      <vt:lpstr>Times New Roman</vt:lpstr>
      <vt:lpstr>Adjacência</vt:lpstr>
      <vt:lpstr>Apresentação do PowerPoint</vt:lpstr>
      <vt:lpstr>Apresentação do PowerPoint</vt:lpstr>
      <vt:lpstr>Introdução</vt:lpstr>
      <vt:lpstr>Justificativa</vt:lpstr>
      <vt:lpstr>Resultados</vt:lpstr>
      <vt:lpstr>Resultados</vt:lpstr>
      <vt:lpstr>Resultados</vt:lpstr>
      <vt:lpstr>Resultados</vt:lpstr>
      <vt:lpstr>Considerações Finais</vt:lpstr>
      <vt:lpstr>Agradecimentos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Windows User</dc:creator>
  <cp:lastModifiedBy>user</cp:lastModifiedBy>
  <cp:revision>51</cp:revision>
  <cp:lastPrinted>2016-07-13T19:15:54Z</cp:lastPrinted>
  <dcterms:created xsi:type="dcterms:W3CDTF">2016-07-06T18:56:15Z</dcterms:created>
  <dcterms:modified xsi:type="dcterms:W3CDTF">2016-09-27T13:35:58Z</dcterms:modified>
</cp:coreProperties>
</file>