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1"/>
  </p:notesMasterIdLst>
  <p:sldIdLst>
    <p:sldId id="264" r:id="rId2"/>
    <p:sldId id="268" r:id="rId3"/>
    <p:sldId id="269" r:id="rId4"/>
    <p:sldId id="265" r:id="rId5"/>
    <p:sldId id="271" r:id="rId6"/>
    <p:sldId id="266" r:id="rId7"/>
    <p:sldId id="272" r:id="rId8"/>
    <p:sldId id="267" r:id="rId9"/>
    <p:sldId id="270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292">
          <p15:clr>
            <a:srgbClr val="A4A3A4"/>
          </p15:clr>
        </p15:guide>
        <p15:guide id="4" pos="47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27F"/>
    <a:srgbClr val="283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40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  <p:guide orient="horz" pos="4292"/>
        <p:guide pos="47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3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968BB-6FC2-4CA9-8EBE-AB1B8B8BFADF}" type="datetimeFigureOut">
              <a:rPr lang="pt-BR" smtClean="0"/>
              <a:pPr/>
              <a:t>25/09/2016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B1EA9-B3CE-47FB-998B-EF77235BA5A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4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pPr/>
              <a:t>25/09/2016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pPr/>
              <a:t>25/09/2016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pPr/>
              <a:t>25/09/2016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pPr/>
              <a:t>25/09/2016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pPr/>
              <a:t>25/09/2016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pPr/>
              <a:t>25/09/2016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pPr/>
              <a:t>25/09/2016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pPr/>
              <a:t>25/09/2016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pPr/>
              <a:t>25/09/2016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pPr/>
              <a:t>25/09/2016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pPr/>
              <a:t>25/09/2016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EA35755-D7EC-428D-AE51-25898F83C5C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B8F2E0D-DA43-4C78-A1C0-9D074586C18A}" type="datetimeFigureOut">
              <a:rPr lang="pt-BR" smtClean="0"/>
              <a:pPr/>
              <a:t>25/09/2016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6.png"/><Relationship Id="rId5" Type="http://schemas.microsoft.com/office/2007/relationships/hdphoto" Target="../media/hdphoto3.wdp"/><Relationship Id="rId10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png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95" y="1362078"/>
            <a:ext cx="5495922" cy="549592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188640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14654" y="69358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das Pesquisas da Engenharia Civil da UNIJUÍ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331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20613"/>
            <a:ext cx="1527168" cy="12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9" y="5634952"/>
            <a:ext cx="1172141" cy="117214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188640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44126" y="95890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Pesquisas da Engenharia Civil da UNIJUÍ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331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395536" y="2276872"/>
            <a:ext cx="72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OBTENÇÃO DO VOLUME DE VAZIOS</a:t>
            </a:r>
            <a:br>
              <a:rPr lang="pt-BR" sz="2800" dirty="0" smtClean="0"/>
            </a:br>
            <a:r>
              <a:rPr lang="pt-BR" sz="2800" dirty="0" smtClean="0"/>
              <a:t>ESPECIFICADO PARA O ENSAIO DE LOTTMANN MODIFICADO POR MEIO DE ALTERAÇÃO</a:t>
            </a:r>
            <a:br>
              <a:rPr lang="pt-BR" sz="2800" dirty="0" smtClean="0"/>
            </a:br>
            <a:r>
              <a:rPr lang="pt-BR" sz="2800" dirty="0" smtClean="0"/>
              <a:t>NA COMPACTAÇÃO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10704" y="4767367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Gabriela Pires da Silva</a:t>
            </a: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Diego Alan Wink Consatti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Rafael Soares</a:t>
            </a: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Bruna Calabria Diniz</a:t>
            </a: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José Antônio Echeverria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20613"/>
            <a:ext cx="1527168" cy="12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99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925144"/>
          </a:xfrm>
        </p:spPr>
        <p:txBody>
          <a:bodyPr>
            <a:normAutofit/>
          </a:bodyPr>
          <a:lstStyle/>
          <a:p>
            <a:pPr algn="just">
              <a:buFont typeface="Arial" charset="0"/>
              <a:buChar char="•"/>
            </a:pPr>
            <a:r>
              <a:rPr lang="pt-BR" sz="2400" dirty="0" smtClean="0"/>
              <a:t> Buscou-se a partir de uma problemática encontrada, obter o volume de vazios desejado através da variação do número de golpes de compactação dos corpos de prova de misturas asfálticas. </a:t>
            </a:r>
          </a:p>
          <a:p>
            <a:pPr algn="just">
              <a:buFont typeface="Arial" charset="0"/>
              <a:buChar char="•"/>
            </a:pPr>
            <a:r>
              <a:rPr lang="pt-BR" sz="2400" dirty="0" smtClean="0"/>
              <a:t> Conforme o apresentado pela normativa DAER referente  às Misturas betuminosas a quente (ensaio Marshall), o número de golpes é 75 para cada face do corpo de prova, para  concreto asfálticos densos ( com volumes de vazios de 3 a 5%)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85728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Justificativa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algn="just">
              <a:buFont typeface="Arial" charset="0"/>
              <a:buChar char="•"/>
            </a:pPr>
            <a:r>
              <a:rPr lang="pt-BR" sz="2400" dirty="0" smtClean="0"/>
              <a:t> Ensaio de Lottman Modificado - NBR 15617 (2015), avaliação do dano por umidade induzida dos </a:t>
            </a:r>
            <a:r>
              <a:rPr lang="pt-BR" sz="2400" dirty="0" err="1" smtClean="0"/>
              <a:t>CP’s</a:t>
            </a:r>
            <a:r>
              <a:rPr lang="pt-BR" sz="2400" dirty="0" smtClean="0"/>
              <a:t> de misturas asfálticas moldadas em laboratório.  </a:t>
            </a:r>
          </a:p>
          <a:p>
            <a:pPr algn="just">
              <a:buFont typeface="Arial" charset="0"/>
              <a:buChar char="•"/>
            </a:pPr>
            <a:r>
              <a:rPr lang="pt-BR" sz="2400" dirty="0" smtClean="0"/>
              <a:t> A partir dessa avaliação, caso não seja satisfatória podem ser realizadas mudanças na faixa granulométrica e adição de aditivos que busquem melhoras na adesividade do ligante (ANITELLI, 2015).</a:t>
            </a:r>
          </a:p>
          <a:p>
            <a:pPr algn="just">
              <a:buFont typeface="Arial" charset="0"/>
              <a:buChar char="•"/>
            </a:pPr>
            <a:r>
              <a:rPr lang="pt-BR" sz="2400" dirty="0" smtClean="0"/>
              <a:t>  Problema: obtenção do Volume de Vazios exigido para o ensaio – 6 a 8%.</a:t>
            </a: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071942"/>
            <a:ext cx="1371602" cy="142432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57298"/>
            <a:ext cx="1375913" cy="137591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528" y="4175"/>
            <a:ext cx="1375913" cy="1375913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43825"/>
            <a:ext cx="7620000" cy="4800600"/>
          </a:xfrm>
        </p:spPr>
        <p:txBody>
          <a:bodyPr/>
          <a:lstStyle/>
          <a:p>
            <a:pPr algn="just">
              <a:buFont typeface="Arial" charset="0"/>
              <a:buChar char="•"/>
            </a:pPr>
            <a:r>
              <a:rPr lang="pt-BR" sz="2400" dirty="0" smtClean="0"/>
              <a:t> O projeto de pesquisa desenvolvido procura identificar o número de golpes necessários para as misturas </a:t>
            </a:r>
            <a:r>
              <a:rPr lang="pt-BR" sz="2400" dirty="0" smtClean="0"/>
              <a:t>B e C referência e </a:t>
            </a:r>
            <a:r>
              <a:rPr lang="pt-BR" sz="2400" dirty="0" smtClean="0"/>
              <a:t>C superior </a:t>
            </a:r>
            <a:r>
              <a:rPr lang="pt-BR" sz="2400" dirty="0" smtClean="0"/>
              <a:t>desenvolvidas </a:t>
            </a:r>
            <a:r>
              <a:rPr lang="pt-BR" sz="2400" dirty="0" smtClean="0"/>
              <a:t>por Pizutti (2015), seguindo a composição de mistura de concreto asfáltico da normativa 031/2004 do DNIT. </a:t>
            </a:r>
          </a:p>
          <a:p>
            <a:pPr algn="just">
              <a:buFont typeface="Arial" charset="0"/>
              <a:buChar char="•"/>
            </a:pPr>
            <a:r>
              <a:rPr lang="pt-BR" sz="2400" dirty="0" smtClean="0"/>
              <a:t> Até o momento, foram realizados ensaios relativos a mistura C referência, que consiste em uma curva granulométrica basicamente no centro da baixa C.</a:t>
            </a:r>
          </a:p>
          <a:p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646" y="47361"/>
            <a:ext cx="1374713" cy="13747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r>
              <a:rPr lang="pt-BR" sz="2400" dirty="0" smtClean="0"/>
              <a:t>Foram  moldados 6 pares de corpos de prova, compactados com 15, 20, 25, 30, 35 e 40 golpes por face.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pic>
        <p:nvPicPr>
          <p:cNvPr id="14" name="Imagem 4" descr="cpm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63688" y="2715538"/>
            <a:ext cx="4834728" cy="291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pic>
        <p:nvPicPr>
          <p:cNvPr id="29" name="Imagem 4" descr="hhhb.png"/>
          <p:cNvPicPr>
            <a:picLocks noChangeAspect="1"/>
          </p:cNvPicPr>
          <p:nvPr/>
        </p:nvPicPr>
        <p:blipFill>
          <a:blip r:embed="rId3"/>
          <a:srcRect l="63573"/>
          <a:stretch>
            <a:fillRect/>
          </a:stretch>
        </p:blipFill>
        <p:spPr bwMode="auto">
          <a:xfrm>
            <a:off x="2143108" y="3377992"/>
            <a:ext cx="4661140" cy="33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071942"/>
            <a:ext cx="1371602" cy="142432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57298"/>
            <a:ext cx="1375913" cy="137591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528" y="4175"/>
            <a:ext cx="1375913" cy="1375913"/>
          </a:xfrm>
          <a:prstGeom prst="rect">
            <a:avLst/>
          </a:prstGeom>
        </p:spPr>
      </p:pic>
      <p:pic>
        <p:nvPicPr>
          <p:cNvPr id="23" name="Imagem 4" descr="hhhb.png"/>
          <p:cNvPicPr>
            <a:picLocks noChangeAspect="1"/>
          </p:cNvPicPr>
          <p:nvPr/>
        </p:nvPicPr>
        <p:blipFill rotWithShape="1">
          <a:blip r:embed="rId3"/>
          <a:srcRect r="35876"/>
          <a:stretch/>
        </p:blipFill>
        <p:spPr bwMode="auto">
          <a:xfrm>
            <a:off x="395536" y="10567"/>
            <a:ext cx="8496944" cy="345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-71462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 Finais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928670"/>
            <a:ext cx="7138988" cy="48006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400" dirty="0" smtClean="0"/>
              <a:t>	O </a:t>
            </a:r>
            <a:r>
              <a:rPr lang="pt-BR" sz="2400" dirty="0" err="1" smtClean="0"/>
              <a:t>Vv</a:t>
            </a:r>
            <a:r>
              <a:rPr lang="pt-BR" sz="2400" dirty="0" smtClean="0"/>
              <a:t> para valores entre 8% e 11% apresentam resultados diferentes, com diferença maior que 20%, com o CP impermeabilizado utilizando parafina e fita. A não utilização da impermeabilização do CP pode alterar os resultados de uma dosagem e até a aceitação de um serviço de concreto asfáltico. </a:t>
            </a:r>
          </a:p>
          <a:p>
            <a:pPr marL="0" indent="0" algn="just">
              <a:buNone/>
            </a:pPr>
            <a:r>
              <a:rPr lang="pt-BR" sz="2400" dirty="0" smtClean="0"/>
              <a:t>	Nesta granulometria em estudo, a aplicação de até 40 golpes por face resultou em um aumento linear da densidade aparente. Desta maneira, quanto maior a quantidade de golpes, maior a densidade obtida na amostra. A partir dos resultados obtidos com as amostras impermeabilizadas foi constatado que os </a:t>
            </a:r>
            <a:r>
              <a:rPr lang="pt-BR" sz="2400" dirty="0" err="1" smtClean="0"/>
              <a:t>CPs</a:t>
            </a:r>
            <a:r>
              <a:rPr lang="pt-BR" sz="2400" dirty="0" smtClean="0"/>
              <a:t> que atenderam ao </a:t>
            </a:r>
            <a:r>
              <a:rPr lang="pt-BR" sz="2400" dirty="0" err="1" smtClean="0"/>
              <a:t>Vv</a:t>
            </a:r>
            <a:r>
              <a:rPr lang="pt-BR" sz="2400" dirty="0" smtClean="0"/>
              <a:t> especificado entre 6 e 8% foram: o CP 20(2), 25(1), ambos os de 35 golpes e o CP 40(2).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Agradecimentos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9904" y="2007604"/>
            <a:ext cx="7138988" cy="4421088"/>
          </a:xfrm>
        </p:spPr>
        <p:txBody>
          <a:bodyPr/>
          <a:lstStyle/>
          <a:p>
            <a:pPr algn="ctr">
              <a:buFont typeface="Arial" charset="0"/>
              <a:buChar char="•"/>
            </a:pPr>
            <a:r>
              <a:rPr lang="pt-BR" sz="2400" dirty="0" smtClean="0"/>
              <a:t> Ao MEC/</a:t>
            </a:r>
            <a:r>
              <a:rPr lang="pt-BR" sz="2400" dirty="0" err="1" smtClean="0"/>
              <a:t>SESu</a:t>
            </a:r>
            <a:r>
              <a:rPr lang="pt-BR" sz="2400" dirty="0" smtClean="0"/>
              <a:t> pela bolsa PET.</a:t>
            </a:r>
          </a:p>
          <a:p>
            <a:pPr algn="ctr">
              <a:buFont typeface="Arial" charset="0"/>
              <a:buChar char="•"/>
            </a:pPr>
            <a:r>
              <a:rPr lang="pt-BR" sz="2400" dirty="0" smtClean="0"/>
              <a:t> Ao LEC – Laboratório de Engenharia Civil da UNIJUÍ.</a:t>
            </a:r>
          </a:p>
          <a:p>
            <a:pPr algn="ctr">
              <a:buFont typeface="Arial" charset="0"/>
              <a:buChar char="•"/>
            </a:pPr>
            <a:r>
              <a:rPr lang="pt-BR" sz="2400" dirty="0" smtClean="0"/>
              <a:t>Orientações dadas pelo Me. José Antônio Santana Echeverria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56290" y="5498890"/>
            <a:ext cx="7128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 para contato: gabriielapires@outlook.com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o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</TotalTime>
  <Words>356</Words>
  <Application>Microsoft Office PowerPoint</Application>
  <PresentationFormat>Apresentação na tela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</vt:lpstr>
      <vt:lpstr>Times New Roman</vt:lpstr>
      <vt:lpstr>Adjacência</vt:lpstr>
      <vt:lpstr>Apresentação do PowerPoint</vt:lpstr>
      <vt:lpstr>Apresentação do PowerPoint</vt:lpstr>
      <vt:lpstr>Introdução</vt:lpstr>
      <vt:lpstr>Justificativa</vt:lpstr>
      <vt:lpstr>Apresentação do PowerPoint</vt:lpstr>
      <vt:lpstr>Resultados</vt:lpstr>
      <vt:lpstr>Apresentação do PowerPoint</vt:lpstr>
      <vt:lpstr>Considerações Finais</vt:lpstr>
      <vt:lpstr>Agradecimentos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 User</dc:creator>
  <cp:lastModifiedBy>Gabriela</cp:lastModifiedBy>
  <cp:revision>43</cp:revision>
  <cp:lastPrinted>2016-07-13T19:15:54Z</cp:lastPrinted>
  <dcterms:created xsi:type="dcterms:W3CDTF">2016-07-06T18:56:15Z</dcterms:created>
  <dcterms:modified xsi:type="dcterms:W3CDTF">2016-09-25T23:58:27Z</dcterms:modified>
</cp:coreProperties>
</file>