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64" r:id="rId2"/>
    <p:sldId id="268" r:id="rId3"/>
    <p:sldId id="269" r:id="rId4"/>
    <p:sldId id="265" r:id="rId5"/>
    <p:sldId id="266" r:id="rId6"/>
    <p:sldId id="271" r:id="rId7"/>
    <p:sldId id="272" r:id="rId8"/>
    <p:sldId id="273" r:id="rId9"/>
    <p:sldId id="274" r:id="rId10"/>
    <p:sldId id="276" r:id="rId11"/>
    <p:sldId id="278" r:id="rId12"/>
    <p:sldId id="277" r:id="rId13"/>
    <p:sldId id="267" r:id="rId14"/>
    <p:sldId id="275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6" autoAdjust="0"/>
  </p:normalViewPr>
  <p:slideViewPr>
    <p:cSldViewPr>
      <p:cViewPr varScale="1">
        <p:scale>
          <a:sx n="42" d="100"/>
          <a:sy n="42" d="100"/>
        </p:scale>
        <p:origin x="1320" y="54"/>
      </p:cViewPr>
      <p:guideLst>
        <p:guide orient="horz" pos="2160"/>
        <p:guide pos="2880"/>
        <p:guide orient="horz" pos="4292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0%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B1EA9-B3CE-47FB-998B-EF77235BA5A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59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4.png"/><Relationship Id="rId1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hyperlink" Target="mailto:leobrmello@hotmail.com.br" TargetMode="Externa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23.jpe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4.png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emf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5" y="1362078"/>
            <a:ext cx="5495922" cy="5495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654" y="6935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sz="2400" u="sng" dirty="0"/>
              <a:t>CLASSIFICAÇÃO DOS SOLOS E MISTURAS:</a:t>
            </a:r>
          </a:p>
          <a:p>
            <a:pPr algn="ctr"/>
            <a:endParaRPr lang="pt-BR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MCT (adequado para solos tropicais)</a:t>
            </a:r>
            <a:endParaRPr lang="pt-B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2919751"/>
            <a:ext cx="74961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sz="2400" u="sng" dirty="0"/>
              <a:t>CLASSIFICAÇÃO DOS SOLOS E MISTURAS:</a:t>
            </a:r>
          </a:p>
          <a:p>
            <a:pPr algn="ctr"/>
            <a:endParaRPr lang="pt-BR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MCT (adequado para solos tropicais)</a:t>
            </a:r>
            <a:endParaRPr lang="pt-B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0155" y="3140968"/>
            <a:ext cx="6639843" cy="35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055" y="1196752"/>
            <a:ext cx="7620000" cy="4800600"/>
          </a:xfrm>
        </p:spPr>
        <p:txBody>
          <a:bodyPr/>
          <a:lstStyle/>
          <a:p>
            <a:pPr algn="ctr"/>
            <a:r>
              <a:rPr lang="pt-B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Mini-CBR</a:t>
            </a:r>
            <a:endParaRPr lang="pt-B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4232" y="1844824"/>
            <a:ext cx="5918621" cy="49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800600"/>
          </a:xfrm>
        </p:spPr>
        <p:txBody>
          <a:bodyPr/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Pelo valor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índice 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1,15: solo natural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misturas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considerados lateríticos com variação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granulometria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Gráfico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classificação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MCT: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solo natural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encontra-se muito a direita, fora da região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satisfatória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Apenas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mistura ALA 40%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ALAI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localiza-se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região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recomendável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demais misturas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 e ALAI encontram-se na região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satisfatória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9" cy="4925144"/>
          </a:xfrm>
        </p:spPr>
        <p:txBody>
          <a:bodyPr/>
          <a:lstStyle/>
          <a:p>
            <a:pPr algn="just">
              <a:defRPr/>
            </a:pPr>
            <a:r>
              <a:rPr lang="pt-BR" dirty="0"/>
              <a:t>F. PUGLIERO, Estradas ruins multiplicam gastos com transporte rodoviário. Correio do Povo, Porto Alegre, 12 </a:t>
            </a:r>
            <a:r>
              <a:rPr lang="pt-BR" dirty="0" err="1"/>
              <a:t>ago</a:t>
            </a:r>
            <a:r>
              <a:rPr lang="pt-BR" dirty="0"/>
              <a:t>, 2014. Disponível em: &lt;&gt;. Acesso em: 28 mai. 2016.</a:t>
            </a:r>
          </a:p>
          <a:p>
            <a:pPr algn="just">
              <a:defRPr/>
            </a:pPr>
            <a:endParaRPr lang="pt-BR" dirty="0"/>
          </a:p>
          <a:p>
            <a:pPr algn="just">
              <a:defRPr/>
            </a:pPr>
            <a:r>
              <a:rPr lang="pt-BR" dirty="0"/>
              <a:t>D.F. VILLIBOR </a:t>
            </a:r>
            <a:r>
              <a:rPr lang="pt-BR" i="1" dirty="0"/>
              <a:t>et al</a:t>
            </a:r>
            <a:r>
              <a:rPr lang="pt-BR" dirty="0"/>
              <a:t>, Pavimentação Urbana de Baixo custo com Base de Argila </a:t>
            </a:r>
            <a:r>
              <a:rPr lang="pt-BR" dirty="0" err="1"/>
              <a:t>Laterítica</a:t>
            </a:r>
            <a:r>
              <a:rPr lang="pt-BR" dirty="0"/>
              <a:t>. In: 29º REUNIÃO ANNUAL DE PAVIMENTAÇÃO, 29, 1995, Cuiabá.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 Bibliográficas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86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421088"/>
          </a:xfrm>
        </p:spPr>
        <p:txBody>
          <a:bodyPr/>
          <a:lstStyle/>
          <a:p>
            <a:pPr algn="just"/>
            <a:r>
              <a:rPr lang="pt-BR" dirty="0"/>
              <a:t> Ao MEC/</a:t>
            </a:r>
            <a:r>
              <a:rPr lang="pt-BR" dirty="0" err="1"/>
              <a:t>SESu</a:t>
            </a:r>
            <a:r>
              <a:rPr lang="pt-BR" dirty="0"/>
              <a:t> pela oportunidade de participar do </a:t>
            </a:r>
            <a:r>
              <a:rPr lang="pt-BR" dirty="0" smtClean="0"/>
              <a:t>Grupo </a:t>
            </a:r>
            <a:r>
              <a:rPr lang="pt-BR" dirty="0"/>
              <a:t>PET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 </a:t>
            </a:r>
            <a:r>
              <a:rPr lang="pt-BR" dirty="0"/>
              <a:t>Ao LEC – </a:t>
            </a:r>
            <a:r>
              <a:rPr lang="pt-BR" dirty="0" smtClean="0"/>
              <a:t>Laboratório </a:t>
            </a:r>
            <a:r>
              <a:rPr lang="pt-BR" dirty="0"/>
              <a:t>de Engenharia Civil da </a:t>
            </a:r>
            <a:r>
              <a:rPr lang="pt-BR" dirty="0" smtClean="0"/>
              <a:t>UNIJUÍ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6021288"/>
            <a:ext cx="712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para contato: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leobrmello@hotmail.com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20" name="Imagem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644162"/>
            <a:ext cx="3321050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24" y="3644162"/>
            <a:ext cx="3117850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1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" y="5634952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MISTURA DE SOLO LATERÍTICO DO NOROESTE DO ESTADO DO RIO GRANDE DO SUL E AGREGADO MIÚDO PARA USO EM PAVIMENTOS ECONÔMICOS 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10704" y="4767367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Leonardo Brizolla de Mello (bolsista PET)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 Paula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Sandri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Zappe (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bolsista PET)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Nicole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Deckmann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Callai (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bolsista PET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Gabriela Almeida Bragato (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bolsista PET)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Alberto Simões Pires Wayhs (tutor PET)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rodoviário é a principal modal da matriz logística do Rio Grande do Sul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(PUGLIERO, 2014)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base na ideia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Villibor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(2005) em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utilizar argilas como bases e sub-bases</a:t>
            </a:r>
          </a:p>
          <a:p>
            <a:pPr algn="just">
              <a:defRPr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Dificuldade do uso em climas frios e temperados</a:t>
            </a:r>
          </a:p>
          <a:p>
            <a:pPr algn="just">
              <a:defRPr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Comportamento do solo regional com mistura de areia natural e areia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Alto custo de exploração e transporte de materiais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Arial" charset="0"/>
              <a:buChar char="•"/>
              <a:defRPr/>
            </a:pPr>
            <a:endParaRPr lang="pt-BR" alt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pt-BR" altLang="pt-BR" dirty="0" smtClean="0">
                <a:latin typeface="Times New Roman" pitchFamily="18" charset="0"/>
                <a:cs typeface="Times New Roman" pitchFamily="18" charset="0"/>
              </a:rPr>
              <a:t>Escassez de recursos financeiros</a:t>
            </a:r>
            <a:endParaRPr lang="pt-BR" altLang="pt-B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charset="0"/>
              <a:buChar char="•"/>
              <a:defRPr/>
            </a:pPr>
            <a:endParaRPr lang="pt-BR" alt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pt-BR" altLang="pt-BR" dirty="0" smtClean="0">
                <a:latin typeface="Times New Roman" pitchFamily="18" charset="0"/>
                <a:cs typeface="Times New Roman" pitchFamily="18" charset="0"/>
              </a:rPr>
              <a:t>Necessidade de melhores condições e qualidade das vias</a:t>
            </a:r>
          </a:p>
          <a:p>
            <a:pPr marL="114300" indent="0" algn="just">
              <a:lnSpc>
                <a:spcPct val="150000"/>
              </a:lnSpc>
              <a:buNone/>
              <a:defRPr/>
            </a:pPr>
            <a:endParaRPr lang="pt-BR" alt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lnSpc>
                <a:spcPct val="150000"/>
              </a:lnSpc>
              <a:buNone/>
              <a:defRPr/>
            </a:pPr>
            <a:endParaRPr lang="pt-BR" altLang="pt-BR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lnSpc>
                <a:spcPct val="150000"/>
              </a:lnSpc>
              <a:buNone/>
              <a:defRPr/>
            </a:pPr>
            <a:endParaRPr lang="pt-BR" altLang="pt-BR" dirty="0">
              <a:latin typeface="Times New Roman" pitchFamily="18" charset="0"/>
              <a:cs typeface="Times New Roman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50900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pt-B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GRANULOMÉTRICA E LIMITES DE CONSISTÊNCIA</a:t>
            </a: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defRPr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solo em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estudo possui granulometria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muito fina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areias apresentaram granulometria bem característica de agregados miúdos</a:t>
            </a: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ctr">
              <a:buNone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Tabela 1. Limites de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Atterberg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 amostras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4" name="Imagem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01" y="3373506"/>
            <a:ext cx="508635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  <a:defRPr/>
            </a:pPr>
            <a:r>
              <a:rPr lang="pt-BR" sz="2400" u="sng" dirty="0"/>
              <a:t>CLASSIFICAÇÃO DOS SOLOS E MISTURAS</a:t>
            </a:r>
            <a:r>
              <a:rPr lang="pt-BR" sz="2400" u="sng" dirty="0" smtClean="0"/>
              <a:t>:</a:t>
            </a:r>
          </a:p>
          <a:p>
            <a:pPr marL="114300" indent="0" algn="ctr">
              <a:buNone/>
              <a:defRPr/>
            </a:pPr>
            <a:endParaRPr lang="pt-BR" u="sng" dirty="0"/>
          </a:p>
          <a:p>
            <a:pPr lvl="1" algn="ctr">
              <a:defRPr/>
            </a:pPr>
            <a:r>
              <a:rPr lang="pt-BR" sz="2400" b="1" i="1" dirty="0" smtClean="0">
                <a:solidFill>
                  <a:srgbClr val="FF0000"/>
                </a:solidFill>
              </a:rPr>
              <a:t>SUCS -</a:t>
            </a:r>
            <a:endParaRPr lang="pt-BR" sz="2400" b="1" i="1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pt-BR" sz="2400" dirty="0"/>
              <a:t>Solo: classificado como MH</a:t>
            </a:r>
          </a:p>
          <a:p>
            <a:pPr marL="0" indent="0" algn="just">
              <a:buNone/>
              <a:defRPr/>
            </a:pPr>
            <a:endParaRPr lang="pt-BR" sz="2400" dirty="0"/>
          </a:p>
          <a:p>
            <a:pPr algn="just">
              <a:defRPr/>
            </a:pPr>
            <a:r>
              <a:rPr lang="pt-BR" sz="2400" dirty="0"/>
              <a:t>Misturas ALA e ALAI 20%: enquadram-se como ML</a:t>
            </a:r>
          </a:p>
          <a:p>
            <a:pPr algn="just">
              <a:defRPr/>
            </a:pPr>
            <a:endParaRPr lang="pt-BR" sz="2400" dirty="0"/>
          </a:p>
          <a:p>
            <a:pPr algn="just">
              <a:defRPr/>
            </a:pPr>
            <a:r>
              <a:rPr lang="pt-BR" sz="2400" dirty="0"/>
              <a:t>Misturas ALAI  30% e 40%: se classificam como CL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1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sz="2400" u="sng" dirty="0"/>
              <a:t>CLASSIFICAÇÃO DOS SOLOS E MISTURAS:</a:t>
            </a:r>
          </a:p>
          <a:p>
            <a:pPr algn="ctr"/>
            <a:endParaRPr lang="pt-BR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Classificação </a:t>
            </a:r>
            <a:r>
              <a:rPr lang="pt-B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Rodoviária H.R.B. (AASHTO</a:t>
            </a:r>
            <a:r>
              <a:rPr lang="pt-B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pt-B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ALA20% e ALAI20% estão no grupo A-7-5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ALA30% e 40% classificadas como A-5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ALAI30% como A-7-6 e a ALAI40% como A-6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sz="2400" u="sng" dirty="0"/>
              <a:t>COMPACTAÇÃO:</a:t>
            </a:r>
          </a:p>
          <a:p>
            <a:pPr algn="just"/>
            <a:r>
              <a:rPr lang="pt-BR" sz="2400" dirty="0"/>
              <a:t>Redução na umidade ótima (</a:t>
            </a:r>
            <a:r>
              <a:rPr lang="pt-BR" sz="2400" dirty="0" err="1"/>
              <a:t>ωot</a:t>
            </a:r>
            <a:r>
              <a:rPr lang="pt-BR" sz="2400" dirty="0"/>
              <a:t>)</a:t>
            </a:r>
          </a:p>
          <a:p>
            <a:pPr algn="just"/>
            <a:r>
              <a:rPr lang="pt-BR" sz="2400" dirty="0"/>
              <a:t>Aumento do peso específico aparente seco (</a:t>
            </a:r>
            <a:r>
              <a:rPr lang="pt-BR" sz="2400" dirty="0" err="1"/>
              <a:t>γd</a:t>
            </a:r>
            <a:r>
              <a:rPr lang="pt-BR" sz="2400" dirty="0"/>
              <a:t>)</a:t>
            </a:r>
          </a:p>
          <a:p>
            <a:pPr algn="just"/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328514"/>
            <a:ext cx="568960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8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u="sng" dirty="0"/>
              <a:t>ÍNDICE DE SUPORTE CALIFÓRNIA (ISC</a:t>
            </a:r>
            <a:r>
              <a:rPr lang="pt-BR" sz="2400" u="sng" dirty="0" smtClean="0"/>
              <a:t>):</a:t>
            </a:r>
            <a:endParaRPr lang="pt-BR" sz="2400" dirty="0"/>
          </a:p>
        </p:txBody>
      </p:sp>
      <p:pic>
        <p:nvPicPr>
          <p:cNvPr id="4" name="Imagem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" y="2052637"/>
            <a:ext cx="707707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30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516</Words>
  <Application>Microsoft Office PowerPoint</Application>
  <PresentationFormat>Apresentação na tela (4:3)</PresentationFormat>
  <Paragraphs>93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Wingdings</vt:lpstr>
      <vt:lpstr>Adjacência</vt:lpstr>
      <vt:lpstr>Apresentação do PowerPoint</vt:lpstr>
      <vt:lpstr>Apresentação do PowerPoint</vt:lpstr>
      <vt:lpstr>Introdução</vt:lpstr>
      <vt:lpstr>Justificativa</vt:lpstr>
      <vt:lpstr>Resultados</vt:lpstr>
      <vt:lpstr>Resultados</vt:lpstr>
      <vt:lpstr>Resultados</vt:lpstr>
      <vt:lpstr>Apresentação do PowerPoint</vt:lpstr>
      <vt:lpstr>Apresentação do PowerPoint</vt:lpstr>
      <vt:lpstr>Resultados</vt:lpstr>
      <vt:lpstr>Resultados</vt:lpstr>
      <vt:lpstr>Resultados</vt:lpstr>
      <vt:lpstr>Considerações Finais</vt:lpstr>
      <vt:lpstr>Referências Bibliográficas</vt:lpstr>
      <vt:lpstr>Agradecimentos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User</cp:lastModifiedBy>
  <cp:revision>52</cp:revision>
  <cp:lastPrinted>2016-07-13T19:15:54Z</cp:lastPrinted>
  <dcterms:created xsi:type="dcterms:W3CDTF">2016-07-06T18:56:15Z</dcterms:created>
  <dcterms:modified xsi:type="dcterms:W3CDTF">2016-09-27T13:39:40Z</dcterms:modified>
</cp:coreProperties>
</file>