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3"/>
  </p:notesMasterIdLst>
  <p:sldIdLst>
    <p:sldId id="264" r:id="rId2"/>
    <p:sldId id="268" r:id="rId3"/>
    <p:sldId id="265" r:id="rId4"/>
    <p:sldId id="271" r:id="rId5"/>
    <p:sldId id="278" r:id="rId6"/>
    <p:sldId id="273" r:id="rId7"/>
    <p:sldId id="276" r:id="rId8"/>
    <p:sldId id="275" r:id="rId9"/>
    <p:sldId id="277" r:id="rId10"/>
    <p:sldId id="267" r:id="rId11"/>
    <p:sldId id="270" r:id="rId1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4292">
          <p15:clr>
            <a:srgbClr val="A4A3A4"/>
          </p15:clr>
        </p15:guide>
        <p15:guide id="4" pos="478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427F"/>
    <a:srgbClr val="283B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40" autoAdjust="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  <p:guide orient="horz" pos="4292"/>
        <p:guide pos="478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3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968BB-6FC2-4CA9-8EBE-AB1B8B8BFADF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9B1EA9-B3CE-47FB-998B-EF77235BA5A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447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EA35755-D7EC-428D-AE51-25898F83C5C8}" type="slidenum">
              <a:rPr lang="pt-BR" smtClean="0"/>
              <a:t>‹nº›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B8F2E0D-DA43-4C78-A1C0-9D074586C18A}" type="datetimeFigureOut">
              <a:rPr lang="pt-BR" smtClean="0"/>
              <a:t>25/09/2016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6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microsoft.com/office/2007/relationships/hdphoto" Target="../media/hdphoto5.wdp"/><Relationship Id="rId17" Type="http://schemas.openxmlformats.org/officeDocument/2006/relationships/image" Target="../media/image3.png"/><Relationship Id="rId2" Type="http://schemas.openxmlformats.org/officeDocument/2006/relationships/hyperlink" Target="mailto:luucianacardoso@Hotmail.com" TargetMode="Externa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28.jpe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14.png"/><Relationship Id="rId1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7.jpe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5" Type="http://schemas.openxmlformats.org/officeDocument/2006/relationships/image" Target="../media/image19.jpe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0.jpe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2.jpe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3.jpe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4.jpeg"/><Relationship Id="rId3" Type="http://schemas.microsoft.com/office/2007/relationships/hdphoto" Target="../media/hdphoto2.wdp"/><Relationship Id="rId7" Type="http://schemas.microsoft.com/office/2007/relationships/hdphoto" Target="../media/hdphoto1.wdp"/><Relationship Id="rId12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5.wdp"/><Relationship Id="rId5" Type="http://schemas.microsoft.com/office/2007/relationships/hdphoto" Target="../media/hdphoto3.wdp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microsoft.com/office/2007/relationships/hdphoto" Target="../media/hdphoto4.wdp"/><Relationship Id="rId1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495" y="1362078"/>
            <a:ext cx="5495922" cy="549592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14654" y="69358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das 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m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5634952"/>
            <a:ext cx="1152127" cy="105531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43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Considerações Finais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00200"/>
            <a:ext cx="7138988" cy="4800600"/>
          </a:xfrm>
        </p:spPr>
        <p:txBody>
          <a:bodyPr/>
          <a:lstStyle/>
          <a:p>
            <a:pPr marL="11430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Os efeitos irreversíveis causados pela construção ao meio ambiente têm levado a busca de uma construção sustentável, baseado na prevenção e redução de resíduos sólidos com a utilização de materiais recicláveis e reutilizáveis.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7170" name="Picture 2" descr="Resultado de imagem para sustentabilida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87" y="4578789"/>
            <a:ext cx="7117805" cy="225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930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90312" y="1319648"/>
            <a:ext cx="7305876" cy="4557624"/>
          </a:xfrm>
        </p:spPr>
        <p:txBody>
          <a:bodyPr>
            <a:normAutofit fontScale="92500" lnSpcReduction="10000"/>
          </a:bodyPr>
          <a:lstStyle/>
          <a:p>
            <a:pPr marL="114300" indent="608013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Agradeço ao Laboratório de Engenharia Civil e o funcionário Luiz Donato por disponibilizar o espaço e auxiliar na realização dos ensaios.</a:t>
            </a:r>
          </a:p>
          <a:p>
            <a:pPr marL="114300" indent="608013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MEC/SESU pela bolsa PET</a:t>
            </a:r>
          </a:p>
          <a:p>
            <a:pPr marL="114300" indent="608013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Professor Lucas Fernando </a:t>
            </a:r>
            <a:r>
              <a:rPr lang="pt-B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Krug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pelas orientações, que muito tem auxiliado no desenvolvimento deste projeto.</a:t>
            </a: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467544" y="6021288"/>
            <a:ext cx="7128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 para contato: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luucianacardoso@hotmail.com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1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4" name="Imagem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475" y="2354045"/>
            <a:ext cx="1607867" cy="82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m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44056"/>
            <a:ext cx="1943554" cy="103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388" y="3621184"/>
            <a:ext cx="1527168" cy="1204767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388" y="2212564"/>
            <a:ext cx="1054617" cy="965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19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99" y="5634952"/>
            <a:ext cx="1172141" cy="117214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188640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UNIVERSIDADE REGIONAL DO NOROESTE DO ESTADO DO RIO GRANDE DO SUL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44126" y="95890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PEC III –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Terceiro Painel Temático das Pesquisas da Engenharia Civil da UNIJUÍ</a:t>
            </a:r>
          </a:p>
        </p:txBody>
      </p:sp>
      <p:cxnSp>
        <p:nvCxnSpPr>
          <p:cNvPr id="7" name="Conector reto 6"/>
          <p:cNvCxnSpPr/>
          <p:nvPr/>
        </p:nvCxnSpPr>
        <p:spPr>
          <a:xfrm>
            <a:off x="1331640" y="496417"/>
            <a:ext cx="5184576" cy="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ixaDeTexto 19"/>
          <p:cNvSpPr txBox="1"/>
          <p:nvPr/>
        </p:nvSpPr>
        <p:spPr>
          <a:xfrm>
            <a:off x="395536" y="2276872"/>
            <a:ext cx="7200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INFLUÊNCIA DAS DIFERENTES TEMPERATURAS DE RE-CALCINAÇÃO NAS PROPRIEDADES DA PASTA DE GESSO RECICLADO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310704" y="4767367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Luciana Machado Cardoso</a:t>
            </a:r>
          </a:p>
          <a:p>
            <a:pPr algn="ctr"/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Orientador: Lucas Fernando </a:t>
            </a:r>
            <a:r>
              <a:rPr lang="pt-BR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Krug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1352739"/>
            <a:ext cx="1375913" cy="1375913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3285" y="-22143"/>
            <a:ext cx="1375911" cy="1373126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5478993"/>
            <a:ext cx="1376322" cy="1376322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4107391"/>
            <a:ext cx="1371602" cy="137160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18" y="2732164"/>
            <a:ext cx="1374019" cy="1374019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5520613"/>
            <a:ext cx="1527168" cy="120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2996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8988" cy="480060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pesquisa possui como tema a reciclagem de gesso, através da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re-calcinação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resíduos, oriundos da construção civil à temperaturas de 100ºC, 150ºC e 180ºC</a:t>
            </a:r>
          </a:p>
          <a:p>
            <a:pPr algn="just">
              <a:buFont typeface="Wingdings" panose="05000000000000000000" pitchFamily="2" charset="2"/>
              <a:buChar char="v"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Confome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Resolução 469/2015 do CONAMA o gesso é classificado como resíduo de construção classe B, que são os resíduos recicláveis para outras destinações.</a:t>
            </a:r>
          </a:p>
          <a:p>
            <a:pPr marL="11430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resíduos da construção civil não podem ser dispostos em aterros de resíduos sólidos urbanos, em áreas de "bota fora", em encostas, corpos d'água, lotes vagos e em áreas protegidas por Lei.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374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Justificativa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139136" cy="4800600"/>
          </a:xfrm>
        </p:spPr>
        <p:txBody>
          <a:bodyPr>
            <a:normAutofit/>
          </a:bodyPr>
          <a:lstStyle/>
          <a:p>
            <a:pPr marL="114300" indent="608013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resíduo de gesso disposto em aterros sanitários ou de forma clandestina agrava a situação da poluição ambiental, pois:</a:t>
            </a: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Ambiente úmido + bactérias redutora de sulfato → dissociação dos componente do o gesso em dióxido de carbono, água e gás sulfídrico</a:t>
            </a:r>
          </a:p>
          <a:p>
            <a:pPr marL="11430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Quando incinerado produz dióxido de enxofre (gás tóxico).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9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1028" name="Picture 4" descr="https://scontent.fpoa6-1.fna.fbcdn.net/v/t34.0-12/14458932_1276573009043110_49904814_n.jpg?oh=2476d2268900907ef789dc7b83335030&amp;oe=57EA892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7" y="1319648"/>
            <a:ext cx="3922913" cy="2611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content.fpoa6-1.fna.fbcdn.net/v/t34.0-12/14458908_1276572995709778_1653293775_n.jpg?oh=0903420bb51f3bce471dfce4ae3e0f13&amp;oe=57EAC736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56" t="-1" r="17435" b="710"/>
          <a:stretch/>
        </p:blipFill>
        <p:spPr bwMode="auto">
          <a:xfrm>
            <a:off x="476857" y="4084086"/>
            <a:ext cx="2448273" cy="259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content.fpoa6-1.fna.fbcdn.net/v/t34.0-12/14384146_1276572725709805_536731666_n.jpg?oh=24c5f7cd0146e7f913a88f1e520552b5&amp;oe=57EBAA7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6511" y="2241184"/>
            <a:ext cx="2379863" cy="317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6629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28800"/>
            <a:ext cx="7138988" cy="4800600"/>
          </a:xfrm>
        </p:spPr>
        <p:txBody>
          <a:bodyPr>
            <a:normAutofit/>
          </a:bodyPr>
          <a:lstStyle/>
          <a:p>
            <a:pPr marL="114300" indent="608013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Analise Granulométrica:</a:t>
            </a:r>
          </a:p>
          <a:p>
            <a:pPr marL="114300" indent="608013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produtos da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re-calcinação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100, 150 e 180º C, são gessos com Módulo de finura superior a 1,10, classificado como GROSSOS.</a:t>
            </a:r>
          </a:p>
          <a:p>
            <a:pPr marL="114300" indent="608013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gesso comercial possui modo de finura de 0,18, classificado como FINO.</a:t>
            </a: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3074" name="Picture 2" descr="https://scontent.fpoa6-1.fna.fbcdn.net/v/t34.0-12/14445758_1276572769043134_1446719728_n.jpg?oh=75e79650c3fcb8138ca806b770bb39bb&amp;oe=57EBAF3B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609" y="4107391"/>
            <a:ext cx="1905905" cy="254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content.fpoa6-1.fna.fbcdn.net/v/t34.0-12/14501998_1276572679043143_2007105397_n.jpg?oh=8e9db352b8194d925c73e9736b4a6c86&amp;oe=57EA9EB1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17915"/>
            <a:ext cx="1729167" cy="230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3307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28800"/>
            <a:ext cx="7138988" cy="4800600"/>
          </a:xfrm>
        </p:spPr>
        <p:txBody>
          <a:bodyPr>
            <a:normAutofit/>
          </a:bodyPr>
          <a:lstStyle/>
          <a:p>
            <a:pPr marL="114300" indent="608013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Massa unitária:</a:t>
            </a:r>
          </a:p>
          <a:p>
            <a:pPr marL="114300" indent="608013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pó de gesso reciclado possui a massa unitária de aproximadamente 520 kg/m³. O gesso comercial analisado cumpre a norma e possui uma massa unitária de aproximadamente 720 kg/m³.</a:t>
            </a: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4098" name="Picture 2" descr="https://scontent.fpoa6-1.fna.fbcdn.net/v/t34.0-12/14508465_1276577225709355_1606078117_n.jpg?oh=3cdb9acc9d68a40c3c0bd42dc86911cd&amp;oe=57EA6723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19" b="18116"/>
          <a:stretch/>
        </p:blipFill>
        <p:spPr bwMode="auto">
          <a:xfrm>
            <a:off x="4355976" y="3239582"/>
            <a:ext cx="2376264" cy="344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840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628800"/>
            <a:ext cx="7138988" cy="4800600"/>
          </a:xfrm>
        </p:spPr>
        <p:txBody>
          <a:bodyPr>
            <a:normAutofit/>
          </a:bodyPr>
          <a:lstStyle/>
          <a:p>
            <a:pPr marL="114300" indent="608013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Referente a consistência normal:</a:t>
            </a:r>
          </a:p>
          <a:p>
            <a:pPr marL="114300" indent="608013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relação água gesso encontrada para 100, 150 e 180 foram de 0,55, 0,55, 057. Respectivamente. Para o Gesso comercial a relação foi de 0,35.</a:t>
            </a: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608013" algn="just"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5122" name="Picture 2" descr="https://scontent.fpoa6-1.fna.fbcdn.net/v/t34.0-12/14463643_1276572685709809_1529140996_n.jpg?oh=0e49592968d983446bb6b7db4521ed13&amp;oe=57EB865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8363" y="3137479"/>
            <a:ext cx="2636663" cy="351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927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8988" cy="1143000"/>
          </a:xfrm>
        </p:spPr>
        <p:txBody>
          <a:bodyPr/>
          <a:lstStyle/>
          <a:p>
            <a:pPr algn="ctr"/>
            <a:r>
              <a:rPr lang="pt-BR" b="1" dirty="0">
                <a:solidFill>
                  <a:srgbClr val="2D42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1" y="1417638"/>
            <a:ext cx="7138988" cy="4800600"/>
          </a:xfrm>
        </p:spPr>
        <p:txBody>
          <a:bodyPr>
            <a:normAutofit/>
          </a:bodyPr>
          <a:lstStyle/>
          <a:p>
            <a:pPr marL="114300" indent="608013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Referente ao tempo de pega:</a:t>
            </a:r>
          </a:p>
          <a:p>
            <a:pPr marL="114300" indent="608013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gesso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re-calcinado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100ºC possui o maior tempo de pega, quando comparado com os demais materiais analisados.</a:t>
            </a:r>
          </a:p>
          <a:p>
            <a:pPr marL="114300" indent="608013" algn="just">
              <a:buNone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 ensaios de dureza superficial e compressão serão realizado após os corpos de prova atingirem massa constante.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8" y="4124663"/>
            <a:ext cx="1371602" cy="1371602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076"/>
            <a:ext cx="1375913" cy="1375913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76989"/>
            <a:ext cx="1375911" cy="1373126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48284"/>
            <a:ext cx="1374019" cy="1374019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8087" y="1319648"/>
            <a:ext cx="1375913" cy="1375913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-3934"/>
            <a:ext cx="1375911" cy="1373126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colorTemperature colorTemp="59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675" y="5496265"/>
            <a:ext cx="1376322" cy="1376322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978" y="2733372"/>
            <a:ext cx="1374019" cy="137401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7261" y="-6360"/>
            <a:ext cx="1374713" cy="1374713"/>
          </a:xfrm>
          <a:prstGeom prst="rect">
            <a:avLst/>
          </a:prstGeom>
        </p:spPr>
      </p:pic>
      <p:pic>
        <p:nvPicPr>
          <p:cNvPr id="6148" name="Picture 4" descr="https://scontent.fpoa6-1.fna.fbcdn.net/v/t34.0-12/14470736_1276578872375857_434606949_n.jpg?oh=b342fb37fabba28f78f934b628d3aadf&amp;oe=57EA79D0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1" t="15755" r="2564" b="58968"/>
          <a:stretch/>
        </p:blipFill>
        <p:spPr bwMode="auto">
          <a:xfrm>
            <a:off x="1333334" y="5513562"/>
            <a:ext cx="5436099" cy="119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content.fpoa6-1.fna.fbcdn.net/v/t34.0-12/14469306_1276578869042524_352757706_n.jpg?oh=f8cfaf7de8e01a7d0004db93851f59bd&amp;oe=57EB992D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00" r="1963" b="39209"/>
          <a:stretch/>
        </p:blipFill>
        <p:spPr bwMode="auto">
          <a:xfrm>
            <a:off x="1333337" y="4107391"/>
            <a:ext cx="5436096" cy="1322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68379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ência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Escritório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ê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o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</TotalTime>
  <Words>468</Words>
  <Application>Microsoft Office PowerPoint</Application>
  <PresentationFormat>Apresentação na tela (4:3)</PresentationFormat>
  <Paragraphs>52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Wingdings</vt:lpstr>
      <vt:lpstr>Adjacência</vt:lpstr>
      <vt:lpstr>Apresentação do PowerPoint</vt:lpstr>
      <vt:lpstr>Apresentação do PowerPoint</vt:lpstr>
      <vt:lpstr>Justificativa</vt:lpstr>
      <vt:lpstr>Justificativa</vt:lpstr>
      <vt:lpstr>Resultados</vt:lpstr>
      <vt:lpstr>Resultados</vt:lpstr>
      <vt:lpstr>Resultados</vt:lpstr>
      <vt:lpstr>Resultados</vt:lpstr>
      <vt:lpstr>Resultados</vt:lpstr>
      <vt:lpstr>Considerações Finais</vt:lpstr>
      <vt:lpstr>Agradecimentos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Windows User</dc:creator>
  <cp:lastModifiedBy>ACER</cp:lastModifiedBy>
  <cp:revision>50</cp:revision>
  <cp:lastPrinted>2016-07-13T19:15:54Z</cp:lastPrinted>
  <dcterms:created xsi:type="dcterms:W3CDTF">2016-07-06T18:56:15Z</dcterms:created>
  <dcterms:modified xsi:type="dcterms:W3CDTF">2016-09-26T03:23:42Z</dcterms:modified>
</cp:coreProperties>
</file>