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64" r:id="rId2"/>
    <p:sldId id="268" r:id="rId3"/>
    <p:sldId id="269" r:id="rId4"/>
    <p:sldId id="265" r:id="rId5"/>
    <p:sldId id="271" r:id="rId6"/>
    <p:sldId id="272" r:id="rId7"/>
    <p:sldId id="266" r:id="rId8"/>
    <p:sldId id="274" r:id="rId9"/>
    <p:sldId id="273" r:id="rId10"/>
    <p:sldId id="275" r:id="rId11"/>
    <p:sldId id="276" r:id="rId12"/>
    <p:sldId id="267" r:id="rId13"/>
    <p:sldId id="270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292">
          <p15:clr>
            <a:srgbClr val="A4A3A4"/>
          </p15:clr>
        </p15:guide>
        <p15:guide id="4" pos="47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27F"/>
    <a:srgbClr val="283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0" autoAdjust="0"/>
  </p:normalViewPr>
  <p:slideViewPr>
    <p:cSldViewPr>
      <p:cViewPr varScale="1">
        <p:scale>
          <a:sx n="81" d="100"/>
          <a:sy n="81" d="100"/>
        </p:scale>
        <p:origin x="222" y="84"/>
      </p:cViewPr>
      <p:guideLst>
        <p:guide orient="horz" pos="2160"/>
        <p:guide pos="2880"/>
        <p:guide orient="horz" pos="4292"/>
        <p:guide pos="47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968BB-6FC2-4CA9-8EBE-AB1B8B8BFADF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B1EA9-B3CE-47FB-998B-EF77235BA5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4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3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5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hyperlink" Target="mailto:immichgabriel@yahoo.com.br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28.jpe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14.pn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1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95" y="1362078"/>
            <a:ext cx="5495922" cy="549592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14654" y="69358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das Pesquisas da Engenharia Civil da UNIJUÍ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43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Ijuí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1" y="1417638"/>
                <a:ext cx="6851103" cy="5051298"/>
              </a:xfrm>
            </p:spPr>
            <p:txBody>
              <a:bodyPr/>
              <a:lstStyle/>
              <a:p>
                <a:pPr marL="11430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292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kPa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,𝜎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𝑎𝑑𝑚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146 𝑘𝑃𝑎,  </a:t>
                </a:r>
                <a:r>
                  <a:rPr lang="en-US" dirty="0"/>
                  <a:t>𝜎</a:t>
                </a:r>
                <a:r>
                  <a:rPr lang="en-US" sz="1600" dirty="0"/>
                  <a:t>𝑎𝑑𝑚(c) </a:t>
                </a:r>
                <a:r>
                  <a:rPr lang="en-US" dirty="0"/>
                  <a:t>= 139𝑘𝑃𝑎</a:t>
                </a:r>
              </a:p>
              <a:p>
                <a:pPr marL="114300" indent="0" algn="ctr">
                  <a:buNone/>
                </a:pP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417638"/>
                <a:ext cx="6851103" cy="5051298"/>
              </a:xfrm>
              <a:blipFill>
                <a:blip r:embed="rId13"/>
                <a:stretch>
                  <a:fillRect t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134050" y="6178641"/>
            <a:ext cx="37852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𝜎𝑎𝑑𝑚 = 142,5 𝑘𝑃𝑎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18456" y="1850648"/>
            <a:ext cx="5328592" cy="435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8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Santa Rosa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1" y="1417638"/>
                <a:ext cx="6851103" cy="5051298"/>
              </a:xfrm>
            </p:spPr>
            <p:txBody>
              <a:bodyPr/>
              <a:lstStyle/>
              <a:p>
                <a:pPr marL="11430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292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kPa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,𝜎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𝑎𝑑𝑚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144,5 𝑘𝑃𝑎,  </a:t>
                </a:r>
                <a:r>
                  <a:rPr lang="en-US" dirty="0"/>
                  <a:t>𝜎</a:t>
                </a:r>
                <a:r>
                  <a:rPr lang="en-US" sz="1600" dirty="0"/>
                  <a:t>𝑎𝑑𝑚(c) </a:t>
                </a:r>
                <a:r>
                  <a:rPr lang="en-US" dirty="0"/>
                  <a:t>= 128𝑘𝑃𝑎</a:t>
                </a:r>
              </a:p>
              <a:p>
                <a:pPr marL="114300" indent="0" algn="ctr">
                  <a:buNone/>
                </a:pP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417638"/>
                <a:ext cx="6851103" cy="5051298"/>
              </a:xfrm>
              <a:blipFill>
                <a:blip r:embed="rId13"/>
                <a:stretch>
                  <a:fillRect t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134050" y="6178641"/>
            <a:ext cx="37852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𝜎𝑎𝑑𝑚 = 136,25 𝑘𝑃𝑎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17721" y="1836608"/>
            <a:ext cx="5130061" cy="434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5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 Finais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85123" y="1600200"/>
            <a:ext cx="2711066" cy="4868736"/>
          </a:xfrm>
        </p:spPr>
        <p:txBody>
          <a:bodyPr>
            <a:normAutofit/>
          </a:bodyPr>
          <a:lstStyle/>
          <a:p>
            <a:pPr algn="just"/>
            <a:r>
              <a:rPr lang="pt-BR" dirty="0" err="1"/>
              <a:t>Terzaghi</a:t>
            </a:r>
            <a:r>
              <a:rPr lang="pt-BR" dirty="0"/>
              <a:t> = 24% a 64% .</a:t>
            </a:r>
          </a:p>
          <a:p>
            <a:pPr algn="just"/>
            <a:r>
              <a:rPr lang="pt-BR" dirty="0" err="1"/>
              <a:t>Ruver</a:t>
            </a:r>
            <a:r>
              <a:rPr lang="pt-BR" dirty="0"/>
              <a:t>, limite superior = -11% a 1% </a:t>
            </a:r>
          </a:p>
          <a:p>
            <a:pPr algn="just"/>
            <a:r>
              <a:rPr lang="pt-BR" dirty="0"/>
              <a:t>Teixeira e Godoy = -2% a 17%</a:t>
            </a:r>
          </a:p>
          <a:p>
            <a:pPr algn="just"/>
            <a:r>
              <a:rPr lang="pt-BR" dirty="0"/>
              <a:t>Método de Mello = 56% a 94%.</a:t>
            </a:r>
            <a:endParaRPr lang="en-US" dirty="0"/>
          </a:p>
          <a:p>
            <a:pPr marL="114300" indent="0">
              <a:buNone/>
            </a:pPr>
            <a:r>
              <a:rPr lang="pt-BR" dirty="0"/>
              <a:t> </a:t>
            </a:r>
            <a:endParaRPr lang="en-US" dirty="0"/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46628"/>
              </p:ext>
            </p:extLst>
          </p:nvPr>
        </p:nvGraphicFramePr>
        <p:xfrm>
          <a:off x="457198" y="1600200"/>
          <a:ext cx="4186810" cy="44930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4639">
                  <a:extLst>
                    <a:ext uri="{9D8B030D-6E8A-4147-A177-3AD203B41FA5}">
                      <a16:colId xmlns:a16="http://schemas.microsoft.com/office/drawing/2014/main" xmlns="" val="4231125203"/>
                    </a:ext>
                  </a:extLst>
                </a:gridCol>
                <a:gridCol w="1006931">
                  <a:extLst>
                    <a:ext uri="{9D8B030D-6E8A-4147-A177-3AD203B41FA5}">
                      <a16:colId xmlns:a16="http://schemas.microsoft.com/office/drawing/2014/main" xmlns="" val="3297621067"/>
                    </a:ext>
                  </a:extLst>
                </a:gridCol>
                <a:gridCol w="987620">
                  <a:extLst>
                    <a:ext uri="{9D8B030D-6E8A-4147-A177-3AD203B41FA5}">
                      <a16:colId xmlns:a16="http://schemas.microsoft.com/office/drawing/2014/main" xmlns="" val="644353374"/>
                    </a:ext>
                  </a:extLst>
                </a:gridCol>
                <a:gridCol w="987620">
                  <a:extLst>
                    <a:ext uri="{9D8B030D-6E8A-4147-A177-3AD203B41FA5}">
                      <a16:colId xmlns:a16="http://schemas.microsoft.com/office/drawing/2014/main" xmlns="" val="3405243741"/>
                    </a:ext>
                  </a:extLst>
                </a:gridCol>
              </a:tblGrid>
              <a:tr h="52860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Método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Tensão Admissível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Coronel Barros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Ijuí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Santa Rosa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55326149"/>
                  </a:ext>
                </a:extLst>
              </a:tr>
              <a:tr h="5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Tensão (kPa)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Tensão (kPa)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Tensão (kPa)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40328756"/>
                  </a:ext>
                </a:extLst>
              </a:tr>
              <a:tr h="7928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Ensaio de Placa (48cm)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180,25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142,5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136,25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39222568"/>
                  </a:ext>
                </a:extLst>
              </a:tr>
              <a:tr h="2642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Terzaghi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223,60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181,63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223,60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92207920"/>
                  </a:ext>
                </a:extLst>
              </a:tr>
              <a:tr h="2642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Teixeira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180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140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160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68463586"/>
                  </a:ext>
                </a:extLst>
              </a:tr>
              <a:tr h="2642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Mello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282,84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244,95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264,58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91868933"/>
                  </a:ext>
                </a:extLst>
              </a:tr>
              <a:tr h="2642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Ruver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103,03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80,14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40,07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57939343"/>
                  </a:ext>
                </a:extLst>
              </a:tr>
              <a:tr h="7928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Ruver</a:t>
                      </a:r>
                      <a:r>
                        <a:rPr lang="pt-BR" sz="1400" dirty="0">
                          <a:effectLst/>
                        </a:rPr>
                        <a:t> limite superior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160,77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135,22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137,78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91784214"/>
                  </a:ext>
                </a:extLst>
              </a:tr>
              <a:tr h="7928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Ruver limite inferior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56,74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30,77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85,86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06523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Agradecimentos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600200"/>
            <a:ext cx="7138988" cy="4421088"/>
          </a:xfrm>
        </p:spPr>
        <p:txBody>
          <a:bodyPr/>
          <a:lstStyle/>
          <a:p>
            <a:pPr algn="ctr">
              <a:buFont typeface="Arial" charset="0"/>
              <a:buChar char="•"/>
            </a:pPr>
            <a:r>
              <a:rPr lang="pt-BR" altLang="en-US" sz="2400" dirty="0"/>
              <a:t>Ao MEC/</a:t>
            </a:r>
            <a:r>
              <a:rPr lang="pt-BR" altLang="en-US" sz="2400" dirty="0" err="1"/>
              <a:t>SESu</a:t>
            </a:r>
            <a:r>
              <a:rPr lang="pt-BR" altLang="en-US" sz="2400" dirty="0"/>
              <a:t> pela participação no Grupo PET</a:t>
            </a:r>
            <a:endParaRPr lang="pt-BR" altLang="pt-BR" sz="2400" dirty="0"/>
          </a:p>
          <a:p>
            <a:pPr algn="ctr">
              <a:buFont typeface="Arial" charset="0"/>
              <a:buChar char="•"/>
            </a:pPr>
            <a:r>
              <a:rPr lang="pt-BR" altLang="pt-BR" sz="2400" dirty="0"/>
              <a:t>Ao LEC – Laboratório de Engenharia Civil da UNIJUÍ</a:t>
            </a:r>
          </a:p>
          <a:p>
            <a:pPr algn="ctr">
              <a:buFont typeface="Arial" charset="0"/>
              <a:buChar char="•"/>
            </a:pPr>
            <a:r>
              <a:rPr lang="pt-BR" altLang="pt-BR" sz="2400" dirty="0"/>
              <a:t> empresa Minerag</a:t>
            </a: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7544" y="6021288"/>
            <a:ext cx="7128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 para contato: </a:t>
            </a:r>
            <a:r>
              <a:rPr lang="pt-BR" dirty="0">
                <a:hlinkClick r:id="rId2"/>
              </a:rPr>
              <a:t>immichgabriel@yahoo.com.br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4" name="Imagem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42389"/>
            <a:ext cx="2819517" cy="144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m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83" y="2564945"/>
            <a:ext cx="3204928" cy="154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1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9" y="5634952"/>
            <a:ext cx="1172141" cy="117214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44126" y="95890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das Pesquisas da Engenharia Civil da UNIJUÍ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95536" y="2276872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ESTUDO DA CAPACIDADE DE CARGA E RECALQUE DE SOLOS RESIDUAIS DA REGIÃO NOROESTE DO RIO GRANDE DO SUL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23528" y="4653136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Gabriel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Immich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(bolsista PET)</a:t>
            </a:r>
          </a:p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Felipe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Feron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Kirschner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(bolsista PET)</a:t>
            </a:r>
          </a:p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Alexia Cindy Wagner (não bolsista PET)</a:t>
            </a:r>
          </a:p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Me. Carlos Alberto Simões Pires Wayhs (tutor PET)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99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dirty="0"/>
              <a:t>O objetivo da geotecnia é o de determinar a interação terreno-fundação-estrutura (CAPUTO, 1988)</a:t>
            </a:r>
          </a:p>
          <a:p>
            <a:pPr algn="just"/>
            <a:endParaRPr lang="pt-BR" dirty="0"/>
          </a:p>
          <a:p>
            <a:pPr marL="114300" indent="0" algn="just">
              <a:buNone/>
            </a:pPr>
            <a:r>
              <a:rPr lang="pt-BR" dirty="0"/>
              <a:t>Não importando a abordagem, projetos geotécnicos são executados tendo como base os ensaios de campo.</a:t>
            </a:r>
          </a:p>
          <a:p>
            <a:pPr marL="114300" indent="0" algn="just">
              <a:buNone/>
            </a:pPr>
            <a:r>
              <a:rPr lang="pt-BR" dirty="0"/>
              <a:t> </a:t>
            </a:r>
            <a:endParaRPr lang="en-US" dirty="0"/>
          </a:p>
          <a:p>
            <a:pPr marL="114300" indent="0" algn="just">
              <a:buNone/>
            </a:pPr>
            <a:r>
              <a:rPr lang="pt-BR" dirty="0"/>
              <a:t>Estudos que comparem métodos de estimativa de capacidade de carga e ruptura tem vital importância para um melhor entendimento das características de solos da região.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Justificativa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400" dirty="0"/>
              <a:t>O avanço tecnológico que vem sendo alcançado na construção civil  deve ser acompanhado pela aplicação de ensaios específicos</a:t>
            </a:r>
          </a:p>
          <a:p>
            <a:pPr marL="114300" indent="0" algn="just">
              <a:buNone/>
            </a:pPr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marL="114300" indent="0" algn="just">
              <a:buNone/>
            </a:pPr>
            <a:r>
              <a:rPr lang="pt-BR" sz="2400" dirty="0"/>
              <a:t>A Mecânica dos Solos foi concebida em países de clima temperado, onde ocorre com mais frequência solos sedimentares saturados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Questões de Pesquisa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600200"/>
            <a:ext cx="7138989" cy="4637112"/>
          </a:xfrm>
        </p:spPr>
        <p:txBody>
          <a:bodyPr>
            <a:normAutofit/>
          </a:bodyPr>
          <a:lstStyle/>
          <a:p>
            <a:pPr marL="114300" lvl="0" indent="0" algn="just">
              <a:buNone/>
            </a:pPr>
            <a:r>
              <a:rPr lang="pt-BR" dirty="0"/>
              <a:t>Qual a capacidade de carga e recalque dos solos residuais da região noroeste do Rio Grande do Sul</a:t>
            </a:r>
            <a:endParaRPr lang="en-US" dirty="0"/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r>
              <a:rPr lang="pt-BR" dirty="0"/>
              <a:t>A qual leva a outras ponderações secundárias:</a:t>
            </a:r>
            <a:endParaRPr lang="en-US" dirty="0"/>
          </a:p>
          <a:p>
            <a:pPr lvl="0" algn="just"/>
            <a:r>
              <a:rPr lang="pt-BR" dirty="0"/>
              <a:t>Os modelos de cálculo empíricos e semi-empíricos representam com eficiência os solos da região?</a:t>
            </a:r>
            <a:endParaRPr lang="en-US" dirty="0"/>
          </a:p>
          <a:p>
            <a:pPr lvl="0" algn="just"/>
            <a:r>
              <a:rPr lang="pt-BR" dirty="0"/>
              <a:t>Qual é o padrão de ruptura observado nos solos após a aplicação da carga?</a:t>
            </a:r>
            <a:endParaRPr lang="en-US" dirty="0"/>
          </a:p>
          <a:p>
            <a:pPr lvl="0" algn="just"/>
            <a:r>
              <a:rPr lang="pt-BR" dirty="0"/>
              <a:t>Qual o modelo de cálculo que melhor representou o comportamento dos solos da região noroeste do Estado do Rio Grande do Sul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27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Ensaio de Placas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0" algn="just">
              <a:buNone/>
            </a:pPr>
            <a:r>
              <a:rPr lang="pt-BR" sz="2400" dirty="0"/>
              <a:t>Visa reproduzir o comportamento da solicitação de uma fundação superficial </a:t>
            </a: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3644080"/>
            <a:ext cx="5528847" cy="31807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860032" y="4328473"/>
                <a:ext cx="3265364" cy="2010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dirty="0"/>
                  <a:t>Prova de carga em placa:</a:t>
                </a:r>
              </a:p>
              <a:p>
                <a:endParaRPr lang="pt-BR" dirty="0"/>
              </a:p>
              <a:p>
                <a:r>
                  <a:rPr lang="pt-B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 para rupture </a:t>
                </a:r>
                <a:r>
                  <a:rPr lang="en-US" dirty="0" err="1"/>
                  <a:t>geral</a:t>
                </a:r>
                <a:r>
                  <a:rPr lang="en-US" dirty="0"/>
                  <a:t>,</a:t>
                </a:r>
              </a:p>
              <a:p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dirty="0"/>
                  <a:t> para </a:t>
                </a:r>
                <a:r>
                  <a:rPr lang="en-US" dirty="0" err="1"/>
                  <a:t>ruptura</a:t>
                </a:r>
                <a:r>
                  <a:rPr lang="en-US" dirty="0"/>
                  <a:t> local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328473"/>
                <a:ext cx="3265364" cy="2010166"/>
              </a:xfrm>
              <a:prstGeom prst="rect">
                <a:avLst/>
              </a:prstGeom>
              <a:blipFill>
                <a:blip r:embed="rId14"/>
                <a:stretch>
                  <a:fillRect l="-1493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167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33989"/>
            <a:ext cx="7138988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</a:t>
            </a:r>
            <a:r>
              <a:rPr lang="pt-BR" b="1" dirty="0" err="1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Penetration</a:t>
            </a:r>
            <a:r>
              <a:rPr lang="pt-BR" b="1" dirty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 (SPT)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4" name="Imagem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7" t="30151" r="61684" b="12372"/>
          <a:stretch>
            <a:fillRect/>
          </a:stretch>
        </p:blipFill>
        <p:spPr>
          <a:xfrm>
            <a:off x="12224" y="1879120"/>
            <a:ext cx="3420134" cy="4092356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3243282" y="1601865"/>
                <a:ext cx="4722504" cy="482453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pt-BR" sz="1800" dirty="0"/>
                  <a:t>Métodos </a:t>
                </a:r>
                <a:r>
                  <a:rPr lang="pt-BR" sz="1800" dirty="0" err="1"/>
                  <a:t>Semi-empíricos</a:t>
                </a:r>
                <a:r>
                  <a:rPr lang="pt-BR" sz="1800" dirty="0"/>
                  <a:t>:</a:t>
                </a:r>
              </a:p>
              <a:p>
                <a:pPr marL="0" indent="0">
                  <a:buNone/>
                </a:pPr>
                <a:endParaRPr lang="pt-BR" sz="1800" dirty="0"/>
              </a:p>
              <a:p>
                <a:pPr marL="0" indent="0">
                  <a:buNone/>
                </a:pPr>
                <a:r>
                  <a:rPr lang="pt-BR" sz="1800" dirty="0"/>
                  <a:t>Método de </a:t>
                </a:r>
                <a:r>
                  <a:rPr lang="pt-BR" sz="1800" dirty="0" err="1"/>
                  <a:t>Ruver</a:t>
                </a:r>
                <a:r>
                  <a:rPr lang="pt-BR" sz="1800" dirty="0"/>
                  <a:t> (2005):</a:t>
                </a:r>
              </a:p>
              <a:p>
                <a:pPr marL="0" indent="0">
                  <a:buNone/>
                </a:pPr>
                <a:r>
                  <a:rPr lang="pt-BR" sz="1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pt-BR" sz="1800" i="1">
                        <a:latin typeface="Cambria Math" panose="02040503050406030204" pitchFamily="18" charset="0"/>
                      </a:rPr>
                      <m:t>=9,54∙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𝑆𝑃𝑇</m:t>
                        </m:r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,60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pt-BR" sz="1800" dirty="0"/>
                  <a:t>Teixeira e Godoy (1998):</a:t>
                </a:r>
              </a:p>
              <a:p>
                <a:pPr marL="0" indent="0">
                  <a:buNone/>
                </a:pPr>
                <a:r>
                  <a:rPr lang="pt-BR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𝑎𝑑𝑚</m:t>
                        </m:r>
                      </m:sub>
                    </m:sSub>
                    <m:r>
                      <a:rPr lang="pt-BR" sz="1800" i="1">
                        <a:latin typeface="Cambria Math" panose="02040503050406030204" pitchFamily="18" charset="0"/>
                      </a:rPr>
                      <m:t>=0,02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𝑀𝑝𝑎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(5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800" dirty="0"/>
                  <a:t>N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800" dirty="0"/>
                  <a:t>20)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pt-BR" sz="1800" dirty="0"/>
                  <a:t>Método de Mello (1975):</a:t>
                </a:r>
              </a:p>
              <a:p>
                <a:pPr marL="0" indent="0">
                  <a:buNone/>
                </a:pPr>
                <a:r>
                  <a:rPr lang="pt-BR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𝑎𝑑𝑚</m:t>
                        </m:r>
                      </m:sub>
                    </m:sSub>
                    <m:r>
                      <a:rPr lang="pt-BR" sz="1800" i="1">
                        <a:latin typeface="Cambria Math" panose="02040503050406030204" pitchFamily="18" charset="0"/>
                      </a:rPr>
                      <m:t>=100∙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pt-BR" sz="1800" i="1">
                                <a:latin typeface="Cambria Math" panose="02040503050406030204" pitchFamily="18" charset="0"/>
                              </a:rPr>
                              <m:t>𝑆𝑃𝑇</m:t>
                            </m:r>
                          </m:sub>
                        </m:sSub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sz="1800" dirty="0"/>
                  <a:t> (4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𝑆𝑃𝑇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800" dirty="0"/>
                  <a:t>16)</a:t>
                </a:r>
                <a:endParaRPr lang="pt-BR" sz="1800" dirty="0"/>
              </a:p>
              <a:p>
                <a:pPr marL="0" indent="0">
                  <a:buNone/>
                </a:pPr>
                <a:endParaRPr lang="pt-BR" sz="1800" dirty="0"/>
              </a:p>
              <a:p>
                <a:pPr marL="0" indent="0">
                  <a:buNone/>
                </a:pPr>
                <a:endParaRPr lang="pt-BR" sz="1800" dirty="0"/>
              </a:p>
              <a:p>
                <a:pPr marL="0" indent="0">
                  <a:buNone/>
                </a:pPr>
                <a:r>
                  <a:rPr lang="pt-BR" sz="1800" dirty="0"/>
                  <a:t>Métodos Teóricos: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pt-BR" sz="1800" dirty="0" err="1"/>
                  <a:t>Terzaghi</a:t>
                </a:r>
                <a:r>
                  <a:rPr lang="pt-BR" sz="1800" dirty="0"/>
                  <a:t>:</a:t>
                </a:r>
              </a:p>
              <a:p>
                <a:pPr marL="0" indent="0">
                  <a:buNone/>
                </a:pPr>
                <a:r>
                  <a:rPr lang="pt-BR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pt-BR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𝑞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pt-BR" sz="1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18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𝐵𝑁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endParaRPr lang="en-US" sz="1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43282" y="1601865"/>
                <a:ext cx="4722504" cy="4824536"/>
              </a:xfrm>
              <a:blipFill rotWithShape="0">
                <a:blip r:embed="rId14"/>
                <a:stretch>
                  <a:fillRect l="-1032" t="-12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7138988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dirty="0"/>
              <a:t>Os estudos ocorreram nas cidades de:</a:t>
            </a:r>
          </a:p>
          <a:p>
            <a:pPr marL="114300" indent="0" algn="just">
              <a:buNone/>
            </a:pPr>
            <a:r>
              <a:rPr lang="pt-BR" dirty="0"/>
              <a:t> Coronel Barros - Santa Rosa - Ijuí</a:t>
            </a:r>
          </a:p>
          <a:p>
            <a:pPr marL="114300" indent="0" algn="just">
              <a:buNone/>
            </a:pPr>
            <a:endParaRPr lang="pt-BR" dirty="0"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pt-BR" dirty="0">
                <a:cs typeface="Times New Roman" panose="02020603050405020304" pitchFamily="18" charset="0"/>
              </a:rPr>
              <a:t>Utilizou-se placas de 48cm e 80cm de diâmetro</a:t>
            </a:r>
          </a:p>
          <a:p>
            <a:pPr marL="114300" indent="0" algn="just">
              <a:buNone/>
            </a:pPr>
            <a:endParaRPr lang="pt-BR" dirty="0"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pt-BR" dirty="0"/>
              <a:t>Considerou-se como valores do NSPT (placa de 48 e 80 cm):</a:t>
            </a:r>
          </a:p>
          <a:p>
            <a:pPr marL="114300" indent="0" algn="just">
              <a:buNone/>
            </a:pPr>
            <a:r>
              <a:rPr lang="pt-BR" dirty="0"/>
              <a:t>Coronel Barros = 9 e 9,5</a:t>
            </a:r>
          </a:p>
          <a:p>
            <a:pPr marL="114300" indent="0" algn="just">
              <a:buNone/>
            </a:pPr>
            <a:r>
              <a:rPr lang="pt-BR" dirty="0"/>
              <a:t>Ijuí  = de 7 e 7,25 </a:t>
            </a:r>
          </a:p>
          <a:p>
            <a:pPr marL="114300" indent="0" algn="just">
              <a:buNone/>
            </a:pPr>
            <a:r>
              <a:rPr lang="pt-BR" dirty="0"/>
              <a:t>Santa Rosa = 8, e 7,5 cm</a:t>
            </a:r>
            <a:endParaRPr lang="en-US" dirty="0"/>
          </a:p>
          <a:p>
            <a:pPr marL="114300" indent="0" algn="just">
              <a:buNone/>
            </a:pPr>
            <a:endParaRPr lang="en-US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1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Coronel Barros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1" y="1417638"/>
                <a:ext cx="6851103" cy="5051298"/>
              </a:xfrm>
            </p:spPr>
            <p:txBody>
              <a:bodyPr/>
              <a:lstStyle/>
              <a:p>
                <a:pPr marL="11430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369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kPa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,𝜎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𝑎𝑑𝑚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184,5 𝑘𝑃𝑎,  </a:t>
                </a:r>
                <a:r>
                  <a:rPr lang="en-US" dirty="0"/>
                  <a:t>𝜎</a:t>
                </a:r>
                <a:r>
                  <a:rPr lang="en-US" sz="1600" dirty="0"/>
                  <a:t>𝑎𝑑𝑚(c) </a:t>
                </a:r>
                <a:r>
                  <a:rPr lang="en-US" dirty="0"/>
                  <a:t>= 176 𝑘𝑃𝑎</a:t>
                </a:r>
              </a:p>
              <a:p>
                <a:pPr marL="114300" indent="0" algn="ctr">
                  <a:buNone/>
                </a:pP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417638"/>
                <a:ext cx="6851103" cy="5051298"/>
              </a:xfrm>
              <a:blipFill>
                <a:blip r:embed="rId13"/>
                <a:stretch>
                  <a:fillRect t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7664" y="1947241"/>
            <a:ext cx="5414573" cy="42668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34050" y="6178641"/>
            <a:ext cx="37852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𝜎𝑎𝑑𝑚 = 180,25 𝑘𝑃𝑎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0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o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</TotalTime>
  <Words>514</Words>
  <Application>Microsoft Office PowerPoint</Application>
  <PresentationFormat>Apresentação na tela (4:3)</PresentationFormat>
  <Paragraphs>120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</vt:lpstr>
      <vt:lpstr>Cambria Math</vt:lpstr>
      <vt:lpstr>Times New Roman</vt:lpstr>
      <vt:lpstr>Adjacência</vt:lpstr>
      <vt:lpstr>Apresentação do PowerPoint</vt:lpstr>
      <vt:lpstr>Apresentação do PowerPoint</vt:lpstr>
      <vt:lpstr>Introdução</vt:lpstr>
      <vt:lpstr>Justificativa</vt:lpstr>
      <vt:lpstr>Questões de Pesquisa</vt:lpstr>
      <vt:lpstr>Ensaio de Placas</vt:lpstr>
      <vt:lpstr>Standard Penetration Test (SPT)</vt:lpstr>
      <vt:lpstr>Resultados</vt:lpstr>
      <vt:lpstr>Resultados Coronel Barros</vt:lpstr>
      <vt:lpstr>Resultados Ijuí</vt:lpstr>
      <vt:lpstr>Resultados Santa Rosa</vt:lpstr>
      <vt:lpstr>Considerações Finais</vt:lpstr>
      <vt:lpstr>Agradecimentos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User</dc:creator>
  <cp:lastModifiedBy>unijui</cp:lastModifiedBy>
  <cp:revision>65</cp:revision>
  <cp:lastPrinted>2016-07-13T19:15:54Z</cp:lastPrinted>
  <dcterms:created xsi:type="dcterms:W3CDTF">2016-07-06T18:56:15Z</dcterms:created>
  <dcterms:modified xsi:type="dcterms:W3CDTF">2016-09-28T14:06:46Z</dcterms:modified>
</cp:coreProperties>
</file>