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3"/>
  </p:notesMasterIdLst>
  <p:sldIdLst>
    <p:sldId id="264" r:id="rId2"/>
    <p:sldId id="268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4292">
          <p15:clr>
            <a:srgbClr val="A4A3A4"/>
          </p15:clr>
        </p15:guide>
        <p15:guide id="4" pos="478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427F"/>
    <a:srgbClr val="283B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40" autoAdjust="0"/>
  </p:normalViewPr>
  <p:slideViewPr>
    <p:cSldViewPr>
      <p:cViewPr varScale="1">
        <p:scale>
          <a:sx n="81" d="100"/>
          <a:sy n="81" d="100"/>
        </p:scale>
        <p:origin x="1086" y="66"/>
      </p:cViewPr>
      <p:guideLst>
        <p:guide orient="horz" pos="2160"/>
        <p:guide pos="2880"/>
        <p:guide orient="horz" pos="4292"/>
        <p:guide pos="478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3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97F740-F6C8-4534-927E-3B4658B82CE2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000D04E-138F-40E4-BEBE-498289620BFC}">
      <dgm:prSet phldrT="[Texto]"/>
      <dgm:spPr/>
      <dgm:t>
        <a:bodyPr/>
        <a:lstStyle/>
        <a:p>
          <a:r>
            <a:rPr lang="pt-BR" dirty="0" smtClean="0"/>
            <a:t>Caracterização dos materiais</a:t>
          </a:r>
          <a:endParaRPr lang="pt-BR" dirty="0"/>
        </a:p>
      </dgm:t>
    </dgm:pt>
    <dgm:pt modelId="{C878CED3-721C-4C50-9B30-4F74AE85E305}" type="parTrans" cxnId="{7153101A-1591-46A6-A1F5-15DED65B62DB}">
      <dgm:prSet/>
      <dgm:spPr/>
      <dgm:t>
        <a:bodyPr/>
        <a:lstStyle/>
        <a:p>
          <a:endParaRPr lang="pt-BR"/>
        </a:p>
      </dgm:t>
    </dgm:pt>
    <dgm:pt modelId="{B2A970E7-DC59-4D42-9672-E4E35BBAF4B2}" type="sibTrans" cxnId="{7153101A-1591-46A6-A1F5-15DED65B62DB}">
      <dgm:prSet/>
      <dgm:spPr/>
      <dgm:t>
        <a:bodyPr/>
        <a:lstStyle/>
        <a:p>
          <a:endParaRPr lang="pt-BR"/>
        </a:p>
      </dgm:t>
    </dgm:pt>
    <dgm:pt modelId="{79CFBFB9-5CE2-4370-BFB1-1A0BD8CC8E87}">
      <dgm:prSet phldrT="[Texto]"/>
      <dgm:spPr/>
      <dgm:t>
        <a:bodyPr/>
        <a:lstStyle/>
        <a:p>
          <a:r>
            <a:rPr lang="pt-BR" dirty="0" smtClean="0"/>
            <a:t>Rompimento dos corpos de prova</a:t>
          </a:r>
          <a:endParaRPr lang="pt-BR" dirty="0"/>
        </a:p>
      </dgm:t>
    </dgm:pt>
    <dgm:pt modelId="{D9B27B01-FAE9-4ED2-85DA-5A2B088CA77E}" type="parTrans" cxnId="{DB26F61B-F1E4-4AF8-99CA-8A1A0C432129}">
      <dgm:prSet/>
      <dgm:spPr/>
      <dgm:t>
        <a:bodyPr/>
        <a:lstStyle/>
        <a:p>
          <a:endParaRPr lang="pt-BR"/>
        </a:p>
      </dgm:t>
    </dgm:pt>
    <dgm:pt modelId="{063C35AC-F74D-4BA3-ADF1-A73F3CCA6D32}" type="sibTrans" cxnId="{DB26F61B-F1E4-4AF8-99CA-8A1A0C432129}">
      <dgm:prSet/>
      <dgm:spPr/>
      <dgm:t>
        <a:bodyPr/>
        <a:lstStyle/>
        <a:p>
          <a:endParaRPr lang="pt-BR"/>
        </a:p>
      </dgm:t>
    </dgm:pt>
    <dgm:pt modelId="{F1373CB0-7E81-4794-AA8E-5872602975C9}">
      <dgm:prSet phldrT="[Texto]"/>
      <dgm:spPr/>
      <dgm:t>
        <a:bodyPr/>
        <a:lstStyle/>
        <a:p>
          <a:r>
            <a:rPr lang="pt-BR" dirty="0" smtClean="0"/>
            <a:t>Análise dos resultados</a:t>
          </a:r>
          <a:endParaRPr lang="pt-BR" dirty="0"/>
        </a:p>
      </dgm:t>
    </dgm:pt>
    <dgm:pt modelId="{85BC0D40-613D-4DA7-86DE-471D3BF140CF}" type="parTrans" cxnId="{7B79C28C-B433-4F8D-8E25-5384F8CA4C20}">
      <dgm:prSet/>
      <dgm:spPr/>
      <dgm:t>
        <a:bodyPr/>
        <a:lstStyle/>
        <a:p>
          <a:endParaRPr lang="pt-BR"/>
        </a:p>
      </dgm:t>
    </dgm:pt>
    <dgm:pt modelId="{37C26855-3987-47CD-BA36-1A46F1E5A702}" type="sibTrans" cxnId="{7B79C28C-B433-4F8D-8E25-5384F8CA4C20}">
      <dgm:prSet/>
      <dgm:spPr/>
      <dgm:t>
        <a:bodyPr/>
        <a:lstStyle/>
        <a:p>
          <a:endParaRPr lang="pt-BR"/>
        </a:p>
      </dgm:t>
    </dgm:pt>
    <dgm:pt modelId="{283CA8CB-74D2-4CE4-A934-04A2F9B62801}">
      <dgm:prSet/>
      <dgm:spPr/>
      <dgm:t>
        <a:bodyPr/>
        <a:lstStyle/>
        <a:p>
          <a:r>
            <a:rPr lang="pt-BR" dirty="0" smtClean="0"/>
            <a:t>Ensaios laboratoriais</a:t>
          </a:r>
          <a:endParaRPr lang="pt-BR" dirty="0"/>
        </a:p>
      </dgm:t>
    </dgm:pt>
    <dgm:pt modelId="{DB2AB7BE-3F00-4841-AA72-CB899E0ADD47}" type="parTrans" cxnId="{29579720-778A-4FCF-BD3F-4DA373F0A43B}">
      <dgm:prSet/>
      <dgm:spPr/>
      <dgm:t>
        <a:bodyPr/>
        <a:lstStyle/>
        <a:p>
          <a:endParaRPr lang="pt-BR"/>
        </a:p>
      </dgm:t>
    </dgm:pt>
    <dgm:pt modelId="{6A4C7143-4CC1-4343-B5C7-69BE45AD6672}" type="sibTrans" cxnId="{29579720-778A-4FCF-BD3F-4DA373F0A43B}">
      <dgm:prSet/>
      <dgm:spPr/>
      <dgm:t>
        <a:bodyPr/>
        <a:lstStyle/>
        <a:p>
          <a:endParaRPr lang="pt-BR"/>
        </a:p>
      </dgm:t>
    </dgm:pt>
    <dgm:pt modelId="{12C0439C-1BB0-4F08-83B4-543E02518D96}">
      <dgm:prSet/>
      <dgm:spPr/>
      <dgm:t>
        <a:bodyPr/>
        <a:lstStyle/>
        <a:p>
          <a:r>
            <a:rPr lang="pt-BR" dirty="0" smtClean="0"/>
            <a:t>Moldagem dos corpos de prova</a:t>
          </a:r>
          <a:endParaRPr lang="pt-BR" dirty="0"/>
        </a:p>
      </dgm:t>
    </dgm:pt>
    <dgm:pt modelId="{86546BAD-B794-4349-842D-BE5CEA9FA907}" type="parTrans" cxnId="{DC2AA9A0-70A4-424D-9E14-0B70BFA10BBA}">
      <dgm:prSet/>
      <dgm:spPr/>
      <dgm:t>
        <a:bodyPr/>
        <a:lstStyle/>
        <a:p>
          <a:endParaRPr lang="pt-BR"/>
        </a:p>
      </dgm:t>
    </dgm:pt>
    <dgm:pt modelId="{D3225AEF-1401-4D5F-B7F0-3B522DA338A7}" type="sibTrans" cxnId="{DC2AA9A0-70A4-424D-9E14-0B70BFA10BBA}">
      <dgm:prSet/>
      <dgm:spPr/>
      <dgm:t>
        <a:bodyPr/>
        <a:lstStyle/>
        <a:p>
          <a:endParaRPr lang="pt-BR"/>
        </a:p>
      </dgm:t>
    </dgm:pt>
    <dgm:pt modelId="{230BC50C-A029-4606-A7AB-BDC2B1E0CDE0}" type="pres">
      <dgm:prSet presAssocID="{6A97F740-F6C8-4534-927E-3B4658B82CE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BBB2F64-B103-41F6-BE2D-799208C9772E}" type="pres">
      <dgm:prSet presAssocID="{6A97F740-F6C8-4534-927E-3B4658B82CE2}" presName="dummyMaxCanvas" presStyleCnt="0">
        <dgm:presLayoutVars/>
      </dgm:prSet>
      <dgm:spPr/>
    </dgm:pt>
    <dgm:pt modelId="{694905B8-A3AB-4C52-A25C-7AFC8E0C791D}" type="pres">
      <dgm:prSet presAssocID="{6A97F740-F6C8-4534-927E-3B4658B82CE2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576AAB9-7222-46AF-BB41-5720AE930EF4}" type="pres">
      <dgm:prSet presAssocID="{6A97F740-F6C8-4534-927E-3B4658B82CE2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8B74324-BADB-4DA6-90D5-73F0CB8D59E8}" type="pres">
      <dgm:prSet presAssocID="{6A97F740-F6C8-4534-927E-3B4658B82CE2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9FDF737-F151-4FBA-BC93-D5C24E7F7A69}" type="pres">
      <dgm:prSet presAssocID="{6A97F740-F6C8-4534-927E-3B4658B82CE2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A1DB1A4-10A6-4C51-88C4-2C3452B91C04}" type="pres">
      <dgm:prSet presAssocID="{6A97F740-F6C8-4534-927E-3B4658B82CE2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3875BAB-CAC4-4D82-9E81-CF25F8E1A2D4}" type="pres">
      <dgm:prSet presAssocID="{6A97F740-F6C8-4534-927E-3B4658B82CE2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423DB99-B20C-4CE8-9C78-46738ACEB801}" type="pres">
      <dgm:prSet presAssocID="{6A97F740-F6C8-4534-927E-3B4658B82CE2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5CE99CD-CC52-4598-A451-C1B89BCE5370}" type="pres">
      <dgm:prSet presAssocID="{6A97F740-F6C8-4534-927E-3B4658B82CE2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D170F25-8FC5-4FB5-9808-2894C833C373}" type="pres">
      <dgm:prSet presAssocID="{6A97F740-F6C8-4534-927E-3B4658B82CE2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236E575-28E3-47AE-BCA7-EA3D196B3BF1}" type="pres">
      <dgm:prSet presAssocID="{6A97F740-F6C8-4534-927E-3B4658B82CE2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5670E47-0CBD-4258-9BAC-12E4C831F5FE}" type="pres">
      <dgm:prSet presAssocID="{6A97F740-F6C8-4534-927E-3B4658B82CE2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773FCB5-6CC7-4F3C-83A5-A394DF61567A}" type="pres">
      <dgm:prSet presAssocID="{6A97F740-F6C8-4534-927E-3B4658B82CE2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53BC239-33C1-4D27-9B0B-DC0E88DBE369}" type="pres">
      <dgm:prSet presAssocID="{6A97F740-F6C8-4534-927E-3B4658B82CE2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2AB76CC-1CF4-487D-AA5E-1A859DA06CD9}" type="pres">
      <dgm:prSet presAssocID="{6A97F740-F6C8-4534-927E-3B4658B82CE2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150F06E-6030-47D7-BEF6-89005F74E90A}" type="presOf" srcId="{B2A970E7-DC59-4D42-9672-E4E35BBAF4B2}" destId="{63875BAB-CAC4-4D82-9E81-CF25F8E1A2D4}" srcOrd="0" destOrd="0" presId="urn:microsoft.com/office/officeart/2005/8/layout/vProcess5"/>
    <dgm:cxn modelId="{069890CB-8AC9-4CD2-8D14-E47957B25997}" type="presOf" srcId="{283CA8CB-74D2-4CE4-A934-04A2F9B62801}" destId="{2576AAB9-7222-46AF-BB41-5720AE930EF4}" srcOrd="0" destOrd="0" presId="urn:microsoft.com/office/officeart/2005/8/layout/vProcess5"/>
    <dgm:cxn modelId="{29579720-778A-4FCF-BD3F-4DA373F0A43B}" srcId="{6A97F740-F6C8-4534-927E-3B4658B82CE2}" destId="{283CA8CB-74D2-4CE4-A934-04A2F9B62801}" srcOrd="1" destOrd="0" parTransId="{DB2AB7BE-3F00-4841-AA72-CB899E0ADD47}" sibTransId="{6A4C7143-4CC1-4343-B5C7-69BE45AD6672}"/>
    <dgm:cxn modelId="{3EDB9234-62B3-4657-AF0C-FEA5CC21C39E}" type="presOf" srcId="{D3225AEF-1401-4D5F-B7F0-3B522DA338A7}" destId="{F5CE99CD-CC52-4598-A451-C1B89BCE5370}" srcOrd="0" destOrd="0" presId="urn:microsoft.com/office/officeart/2005/8/layout/vProcess5"/>
    <dgm:cxn modelId="{1C7BC7E4-4504-426D-9721-E1D4A3E419EC}" type="presOf" srcId="{F1373CB0-7E81-4794-AA8E-5872602975C9}" destId="{A2AB76CC-1CF4-487D-AA5E-1A859DA06CD9}" srcOrd="1" destOrd="0" presId="urn:microsoft.com/office/officeart/2005/8/layout/vProcess5"/>
    <dgm:cxn modelId="{E6F805B8-A84D-45F3-84C1-DE8C2126166E}" type="presOf" srcId="{283CA8CB-74D2-4CE4-A934-04A2F9B62801}" destId="{05670E47-0CBD-4258-9BAC-12E4C831F5FE}" srcOrd="1" destOrd="0" presId="urn:microsoft.com/office/officeart/2005/8/layout/vProcess5"/>
    <dgm:cxn modelId="{7153101A-1591-46A6-A1F5-15DED65B62DB}" srcId="{6A97F740-F6C8-4534-927E-3B4658B82CE2}" destId="{6000D04E-138F-40E4-BEBE-498289620BFC}" srcOrd="0" destOrd="0" parTransId="{C878CED3-721C-4C50-9B30-4F74AE85E305}" sibTransId="{B2A970E7-DC59-4D42-9672-E4E35BBAF4B2}"/>
    <dgm:cxn modelId="{18A3F25D-F4DF-479E-ABAA-B73618E67E7F}" type="presOf" srcId="{79CFBFB9-5CE2-4370-BFB1-1A0BD8CC8E87}" destId="{253BC239-33C1-4D27-9B0B-DC0E88DBE369}" srcOrd="1" destOrd="0" presId="urn:microsoft.com/office/officeart/2005/8/layout/vProcess5"/>
    <dgm:cxn modelId="{D8690C19-579D-4320-AC71-3888B53FF465}" type="presOf" srcId="{6000D04E-138F-40E4-BEBE-498289620BFC}" destId="{6236E575-28E3-47AE-BCA7-EA3D196B3BF1}" srcOrd="1" destOrd="0" presId="urn:microsoft.com/office/officeart/2005/8/layout/vProcess5"/>
    <dgm:cxn modelId="{7B79C28C-B433-4F8D-8E25-5384F8CA4C20}" srcId="{6A97F740-F6C8-4534-927E-3B4658B82CE2}" destId="{F1373CB0-7E81-4794-AA8E-5872602975C9}" srcOrd="4" destOrd="0" parTransId="{85BC0D40-613D-4DA7-86DE-471D3BF140CF}" sibTransId="{37C26855-3987-47CD-BA36-1A46F1E5A702}"/>
    <dgm:cxn modelId="{BF557B83-9347-495A-B79D-C8DE42887153}" type="presOf" srcId="{F1373CB0-7E81-4794-AA8E-5872602975C9}" destId="{DA1DB1A4-10A6-4C51-88C4-2C3452B91C04}" srcOrd="0" destOrd="0" presId="urn:microsoft.com/office/officeart/2005/8/layout/vProcess5"/>
    <dgm:cxn modelId="{39A9146C-37F6-4BB1-841B-92084874D6A1}" type="presOf" srcId="{12C0439C-1BB0-4F08-83B4-543E02518D96}" destId="{38B74324-BADB-4DA6-90D5-73F0CB8D59E8}" srcOrd="0" destOrd="0" presId="urn:microsoft.com/office/officeart/2005/8/layout/vProcess5"/>
    <dgm:cxn modelId="{AD1CA886-6E0E-4CDF-B146-81EE1DD9242E}" type="presOf" srcId="{79CFBFB9-5CE2-4370-BFB1-1A0BD8CC8E87}" destId="{C9FDF737-F151-4FBA-BC93-D5C24E7F7A69}" srcOrd="0" destOrd="0" presId="urn:microsoft.com/office/officeart/2005/8/layout/vProcess5"/>
    <dgm:cxn modelId="{6CE90E22-83FF-4ED3-9055-D796A318AD86}" type="presOf" srcId="{12C0439C-1BB0-4F08-83B4-543E02518D96}" destId="{0773FCB5-6CC7-4F3C-83A5-A394DF61567A}" srcOrd="1" destOrd="0" presId="urn:microsoft.com/office/officeart/2005/8/layout/vProcess5"/>
    <dgm:cxn modelId="{DC2AA9A0-70A4-424D-9E14-0B70BFA10BBA}" srcId="{6A97F740-F6C8-4534-927E-3B4658B82CE2}" destId="{12C0439C-1BB0-4F08-83B4-543E02518D96}" srcOrd="2" destOrd="0" parTransId="{86546BAD-B794-4349-842D-BE5CEA9FA907}" sibTransId="{D3225AEF-1401-4D5F-B7F0-3B522DA338A7}"/>
    <dgm:cxn modelId="{DEE5EA4B-33D7-4446-BCAE-F540C14457CF}" type="presOf" srcId="{6000D04E-138F-40E4-BEBE-498289620BFC}" destId="{694905B8-A3AB-4C52-A25C-7AFC8E0C791D}" srcOrd="0" destOrd="0" presId="urn:microsoft.com/office/officeart/2005/8/layout/vProcess5"/>
    <dgm:cxn modelId="{DAC1416D-B02F-4816-9B7C-D393C309EE19}" type="presOf" srcId="{6A4C7143-4CC1-4343-B5C7-69BE45AD6672}" destId="{7423DB99-B20C-4CE8-9C78-46738ACEB801}" srcOrd="0" destOrd="0" presId="urn:microsoft.com/office/officeart/2005/8/layout/vProcess5"/>
    <dgm:cxn modelId="{1D61408F-8876-4579-8A50-E07CB54A732A}" type="presOf" srcId="{063C35AC-F74D-4BA3-ADF1-A73F3CCA6D32}" destId="{5D170F25-8FC5-4FB5-9808-2894C833C373}" srcOrd="0" destOrd="0" presId="urn:microsoft.com/office/officeart/2005/8/layout/vProcess5"/>
    <dgm:cxn modelId="{DB26F61B-F1E4-4AF8-99CA-8A1A0C432129}" srcId="{6A97F740-F6C8-4534-927E-3B4658B82CE2}" destId="{79CFBFB9-5CE2-4370-BFB1-1A0BD8CC8E87}" srcOrd="3" destOrd="0" parTransId="{D9B27B01-FAE9-4ED2-85DA-5A2B088CA77E}" sibTransId="{063C35AC-F74D-4BA3-ADF1-A73F3CCA6D32}"/>
    <dgm:cxn modelId="{D7FD1797-7D09-4FFB-95BB-399E55F91F80}" type="presOf" srcId="{6A97F740-F6C8-4534-927E-3B4658B82CE2}" destId="{230BC50C-A029-4606-A7AB-BDC2B1E0CDE0}" srcOrd="0" destOrd="0" presId="urn:microsoft.com/office/officeart/2005/8/layout/vProcess5"/>
    <dgm:cxn modelId="{B67A0C85-4134-4D8A-9B08-2BC85072BB85}" type="presParOf" srcId="{230BC50C-A029-4606-A7AB-BDC2B1E0CDE0}" destId="{DBBB2F64-B103-41F6-BE2D-799208C9772E}" srcOrd="0" destOrd="0" presId="urn:microsoft.com/office/officeart/2005/8/layout/vProcess5"/>
    <dgm:cxn modelId="{56D4EF30-AE42-46D8-B894-99A16E2C5358}" type="presParOf" srcId="{230BC50C-A029-4606-A7AB-BDC2B1E0CDE0}" destId="{694905B8-A3AB-4C52-A25C-7AFC8E0C791D}" srcOrd="1" destOrd="0" presId="urn:microsoft.com/office/officeart/2005/8/layout/vProcess5"/>
    <dgm:cxn modelId="{D1000F89-E4E9-4A32-BA29-45C20BC4B574}" type="presParOf" srcId="{230BC50C-A029-4606-A7AB-BDC2B1E0CDE0}" destId="{2576AAB9-7222-46AF-BB41-5720AE930EF4}" srcOrd="2" destOrd="0" presId="urn:microsoft.com/office/officeart/2005/8/layout/vProcess5"/>
    <dgm:cxn modelId="{8EF7481E-3D14-4B19-BCB4-446B7379AA1C}" type="presParOf" srcId="{230BC50C-A029-4606-A7AB-BDC2B1E0CDE0}" destId="{38B74324-BADB-4DA6-90D5-73F0CB8D59E8}" srcOrd="3" destOrd="0" presId="urn:microsoft.com/office/officeart/2005/8/layout/vProcess5"/>
    <dgm:cxn modelId="{BC37C73F-BE56-4329-B86D-F9F551E8DEAC}" type="presParOf" srcId="{230BC50C-A029-4606-A7AB-BDC2B1E0CDE0}" destId="{C9FDF737-F151-4FBA-BC93-D5C24E7F7A69}" srcOrd="4" destOrd="0" presId="urn:microsoft.com/office/officeart/2005/8/layout/vProcess5"/>
    <dgm:cxn modelId="{85D2EB2A-3FFC-496F-9748-B8783CFB0262}" type="presParOf" srcId="{230BC50C-A029-4606-A7AB-BDC2B1E0CDE0}" destId="{DA1DB1A4-10A6-4C51-88C4-2C3452B91C04}" srcOrd="5" destOrd="0" presId="urn:microsoft.com/office/officeart/2005/8/layout/vProcess5"/>
    <dgm:cxn modelId="{1034D5E6-C1B3-4560-B191-27F41E3B027F}" type="presParOf" srcId="{230BC50C-A029-4606-A7AB-BDC2B1E0CDE0}" destId="{63875BAB-CAC4-4D82-9E81-CF25F8E1A2D4}" srcOrd="6" destOrd="0" presId="urn:microsoft.com/office/officeart/2005/8/layout/vProcess5"/>
    <dgm:cxn modelId="{2440396E-8CCE-4E0C-9A5A-905F641EAE53}" type="presParOf" srcId="{230BC50C-A029-4606-A7AB-BDC2B1E0CDE0}" destId="{7423DB99-B20C-4CE8-9C78-46738ACEB801}" srcOrd="7" destOrd="0" presId="urn:microsoft.com/office/officeart/2005/8/layout/vProcess5"/>
    <dgm:cxn modelId="{A069CAC8-0318-4931-850A-A77D3CE14AE0}" type="presParOf" srcId="{230BC50C-A029-4606-A7AB-BDC2B1E0CDE0}" destId="{F5CE99CD-CC52-4598-A451-C1B89BCE5370}" srcOrd="8" destOrd="0" presId="urn:microsoft.com/office/officeart/2005/8/layout/vProcess5"/>
    <dgm:cxn modelId="{63784E05-D2E3-495C-B4E4-54D3F9F96A69}" type="presParOf" srcId="{230BC50C-A029-4606-A7AB-BDC2B1E0CDE0}" destId="{5D170F25-8FC5-4FB5-9808-2894C833C373}" srcOrd="9" destOrd="0" presId="urn:microsoft.com/office/officeart/2005/8/layout/vProcess5"/>
    <dgm:cxn modelId="{73400724-9C21-4C44-ACBF-440E8C4CFE20}" type="presParOf" srcId="{230BC50C-A029-4606-A7AB-BDC2B1E0CDE0}" destId="{6236E575-28E3-47AE-BCA7-EA3D196B3BF1}" srcOrd="10" destOrd="0" presId="urn:microsoft.com/office/officeart/2005/8/layout/vProcess5"/>
    <dgm:cxn modelId="{B6C77C73-45E3-4CC0-8848-3E3807BA22EA}" type="presParOf" srcId="{230BC50C-A029-4606-A7AB-BDC2B1E0CDE0}" destId="{05670E47-0CBD-4258-9BAC-12E4C831F5FE}" srcOrd="11" destOrd="0" presId="urn:microsoft.com/office/officeart/2005/8/layout/vProcess5"/>
    <dgm:cxn modelId="{C4D68445-24D4-41B1-99AC-9486EE5F95E6}" type="presParOf" srcId="{230BC50C-A029-4606-A7AB-BDC2B1E0CDE0}" destId="{0773FCB5-6CC7-4F3C-83A5-A394DF61567A}" srcOrd="12" destOrd="0" presId="urn:microsoft.com/office/officeart/2005/8/layout/vProcess5"/>
    <dgm:cxn modelId="{62E99CDF-79E5-44F6-9366-DA6B9CACC783}" type="presParOf" srcId="{230BC50C-A029-4606-A7AB-BDC2B1E0CDE0}" destId="{253BC239-33C1-4D27-9B0B-DC0E88DBE369}" srcOrd="13" destOrd="0" presId="urn:microsoft.com/office/officeart/2005/8/layout/vProcess5"/>
    <dgm:cxn modelId="{CBD6B02F-38FB-497E-82A0-3EDBE4092D2F}" type="presParOf" srcId="{230BC50C-A029-4606-A7AB-BDC2B1E0CDE0}" destId="{A2AB76CC-1CF4-487D-AA5E-1A859DA06CD9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F968BB-6FC2-4CA9-8EBE-AB1B8B8BFADF}" type="datetimeFigureOut">
              <a:rPr lang="pt-BR" smtClean="0"/>
              <a:t>28/09/2016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B1EA9-B3CE-47FB-998B-EF77235BA5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447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28/09/2016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28/09/2016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28/09/2016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28/09/2016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28/09/2016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28/09/2016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28/09/2016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28/09/2016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28/09/2016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28/09/2016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28/09/2016</a:t>
            </a:fld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B8F2E0D-DA43-4C78-A1C0-9D074586C18A}" type="datetimeFigureOut">
              <a:rPr lang="pt-BR" smtClean="0"/>
              <a:t>28/09/2016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10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7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6.png"/><Relationship Id="rId4" Type="http://schemas.openxmlformats.org/officeDocument/2006/relationships/diagramQuickStyle" Target="../diagrams/quickStyle1.xml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95" y="1362078"/>
            <a:ext cx="5495922" cy="549592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95536" y="188640"/>
            <a:ext cx="720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UNIVERSIDADE REGIONAL DO NOROESTE DO ESTADO DO RIO GRANDE DO SUL</a:t>
            </a:r>
            <a:endParaRPr lang="pt-BR" sz="1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14654" y="693584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PEC III –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Terceiro Painel Temático das Pesquisas da Engenharia Civil da UNIJUÍ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1331640" y="496417"/>
            <a:ext cx="5184576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5634952"/>
            <a:ext cx="1152127" cy="1055310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285" y="1352739"/>
            <a:ext cx="1375913" cy="1375913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285" y="-22143"/>
            <a:ext cx="1375911" cy="1373126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5478993"/>
            <a:ext cx="1376322" cy="1376322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4107391"/>
            <a:ext cx="1371602" cy="1371602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2732164"/>
            <a:ext cx="1374019" cy="1374019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520613"/>
            <a:ext cx="1527168" cy="120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24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rgbClr val="2D427F"/>
                </a:solidFill>
                <a:latin typeface="Times New Roman" pitchFamily="18" charset="0"/>
                <a:cs typeface="Times New Roman" pitchFamily="18" charset="0"/>
              </a:rPr>
              <a:t>Agradecimentos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7319918" cy="4800600"/>
          </a:xfrm>
        </p:spPr>
        <p:txBody>
          <a:bodyPr/>
          <a:lstStyle/>
          <a:p>
            <a:pPr marL="114300" indent="0">
              <a:buNone/>
            </a:pPr>
            <a:endParaRPr lang="pt-BR" altLang="pt-BR" dirty="0" smtClean="0">
              <a:solidFill>
                <a:srgbClr val="2D427F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4300" indent="0" algn="just">
              <a:buNone/>
            </a:pPr>
            <a:r>
              <a:rPr lang="pt-BR" altLang="pt-BR" dirty="0" smtClean="0">
                <a:solidFill>
                  <a:srgbClr val="2D427F"/>
                </a:solidFill>
                <a:latin typeface="Times New Roman" pitchFamily="18" charset="0"/>
                <a:cs typeface="Times New Roman" pitchFamily="18" charset="0"/>
              </a:rPr>
              <a:t>Os </a:t>
            </a:r>
            <a:r>
              <a:rPr lang="pt-BR" altLang="pt-BR" dirty="0">
                <a:solidFill>
                  <a:srgbClr val="2D427F"/>
                </a:solidFill>
                <a:latin typeface="Times New Roman" pitchFamily="18" charset="0"/>
                <a:cs typeface="Times New Roman" pitchFamily="18" charset="0"/>
              </a:rPr>
              <a:t>autores agradecem ao MEC-</a:t>
            </a:r>
            <a:r>
              <a:rPr lang="pt-BR" altLang="pt-BR" dirty="0" err="1">
                <a:solidFill>
                  <a:srgbClr val="2D427F"/>
                </a:solidFill>
                <a:latin typeface="Times New Roman" pitchFamily="18" charset="0"/>
                <a:cs typeface="Times New Roman" pitchFamily="18" charset="0"/>
              </a:rPr>
              <a:t>SeSu</a:t>
            </a:r>
            <a:r>
              <a:rPr lang="pt-BR" altLang="pt-BR" dirty="0">
                <a:solidFill>
                  <a:srgbClr val="2D427F"/>
                </a:solidFill>
                <a:latin typeface="Times New Roman" pitchFamily="18" charset="0"/>
                <a:cs typeface="Times New Roman" pitchFamily="18" charset="0"/>
              </a:rPr>
              <a:t> pela bolsa e ao Laboratório  de Engenharia Civil da UNIJUÍ.</a:t>
            </a:r>
          </a:p>
          <a:p>
            <a:pPr marL="114300" indent="0">
              <a:buNone/>
            </a:pP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285" y="1352739"/>
            <a:ext cx="1375913" cy="137591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285" y="-22143"/>
            <a:ext cx="1375911" cy="137312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5478993"/>
            <a:ext cx="1376322" cy="137632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4107391"/>
            <a:ext cx="1371602" cy="137160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2732164"/>
            <a:ext cx="1374019" cy="1374019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701559"/>
            <a:ext cx="1152127" cy="105531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262018"/>
            <a:ext cx="4981575" cy="244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054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5656" y="2204864"/>
            <a:ext cx="5842992" cy="2160240"/>
          </a:xfrm>
        </p:spPr>
        <p:txBody>
          <a:bodyPr/>
          <a:lstStyle/>
          <a:p>
            <a:r>
              <a:rPr lang="pt-BR" dirty="0" smtClean="0">
                <a:solidFill>
                  <a:srgbClr val="2D427F"/>
                </a:solidFill>
                <a:latin typeface="Times New Roman" pitchFamily="18" charset="0"/>
                <a:cs typeface="Times New Roman" pitchFamily="18" charset="0"/>
              </a:rPr>
              <a:t>Obrigado pela atenção!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285" y="1352739"/>
            <a:ext cx="1375913" cy="137591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285" y="-22143"/>
            <a:ext cx="1375911" cy="137312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5478993"/>
            <a:ext cx="1376322" cy="137632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4107391"/>
            <a:ext cx="1371602" cy="137160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2732164"/>
            <a:ext cx="1374019" cy="1374019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701559"/>
            <a:ext cx="1152127" cy="10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33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95536" y="188640"/>
            <a:ext cx="720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UNIVERSIDADE REGIONAL DO NOROESTE DO ESTADO DO RIO GRANDE DO SUL</a:t>
            </a:r>
            <a:endParaRPr lang="pt-BR" sz="1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44126" y="708924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PEC III –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Terceiro Painel Temático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das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Pesquisas da Engenharia Civil da UNIJUÍ</a:t>
            </a:r>
          </a:p>
        </p:txBody>
      </p:sp>
      <p:cxnSp>
        <p:nvCxnSpPr>
          <p:cNvPr id="7" name="Conector reto 6"/>
          <p:cNvCxnSpPr/>
          <p:nvPr/>
        </p:nvCxnSpPr>
        <p:spPr>
          <a:xfrm>
            <a:off x="1331640" y="496417"/>
            <a:ext cx="5184576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351260" y="1916832"/>
            <a:ext cx="7200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ESTUDO SOBRE A POSSIBILIDADE DA SUBSTITUIÇÃO DE AGREGADO NATURAL EM</a:t>
            </a:r>
          </a:p>
          <a:p>
            <a:pPr algn="ctr"/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ARGAMASSA POR RESÍDUO DE EXTRAÇÃO DE PEDRAS SEMIPRECIOSAS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323528" y="4557599"/>
            <a:ext cx="72008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altLang="pt-BR" sz="2000" dirty="0">
                <a:latin typeface="Times New Roman" pitchFamily="18" charset="0"/>
                <a:cs typeface="Times New Roman" pitchFamily="18" charset="0"/>
              </a:rPr>
              <a:t>Guilherme Amaral De </a:t>
            </a:r>
            <a:r>
              <a:rPr lang="pt-BR" altLang="pt-BR" sz="2000" dirty="0" smtClean="0">
                <a:latin typeface="Times New Roman" pitchFamily="18" charset="0"/>
                <a:cs typeface="Times New Roman" pitchFamily="18" charset="0"/>
              </a:rPr>
              <a:t>Moraes</a:t>
            </a:r>
          </a:p>
          <a:p>
            <a:pPr algn="ctr">
              <a:lnSpc>
                <a:spcPct val="150000"/>
              </a:lnSpc>
            </a:pPr>
            <a:r>
              <a:rPr lang="pt-BR" altLang="pt-BR" sz="2000" dirty="0" smtClean="0">
                <a:latin typeface="Times New Roman" pitchFamily="18" charset="0"/>
                <a:cs typeface="Times New Roman" pitchFamily="18" charset="0"/>
              </a:rPr>
              <a:t>Larissa Fernandes </a:t>
            </a:r>
            <a:r>
              <a:rPr lang="pt-BR" altLang="pt-BR" sz="2000" dirty="0" err="1" smtClean="0">
                <a:latin typeface="Times New Roman" pitchFamily="18" charset="0"/>
                <a:cs typeface="Times New Roman" pitchFamily="18" charset="0"/>
              </a:rPr>
              <a:t>Sasso</a:t>
            </a:r>
            <a:endParaRPr lang="pt-BR" alt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pt-BR" altLang="pt-BR" sz="2000" dirty="0" smtClean="0">
                <a:latin typeface="Times New Roman" pitchFamily="18" charset="0"/>
                <a:cs typeface="Times New Roman" pitchFamily="18" charset="0"/>
              </a:rPr>
              <a:t>Marcos </a:t>
            </a:r>
            <a:r>
              <a:rPr lang="pt-BR" altLang="pt-BR" sz="2000" dirty="0" err="1" smtClean="0">
                <a:latin typeface="Times New Roman" pitchFamily="18" charset="0"/>
                <a:cs typeface="Times New Roman" pitchFamily="18" charset="0"/>
              </a:rPr>
              <a:t>Tres</a:t>
            </a:r>
            <a:endParaRPr lang="pt-BR" alt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pt-BR" altLang="pt-BR" sz="2000" dirty="0" smtClean="0">
                <a:latin typeface="Times New Roman" pitchFamily="18" charset="0"/>
                <a:cs typeface="Times New Roman" pitchFamily="18" charset="0"/>
              </a:rPr>
              <a:t>Jessamine Pedroso de Oliveira</a:t>
            </a:r>
            <a:endParaRPr lang="pt-BR" alt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pt-BR" altLang="pt-BR" sz="2000" dirty="0" err="1" smtClean="0">
                <a:latin typeface="Times New Roman" pitchFamily="18" charset="0"/>
                <a:cs typeface="Times New Roman" pitchFamily="18" charset="0"/>
              </a:rPr>
              <a:t>Diorges</a:t>
            </a:r>
            <a:r>
              <a:rPr lang="pt-BR" altLang="pt-B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altLang="pt-BR" sz="2000" dirty="0">
                <a:latin typeface="Times New Roman" pitchFamily="18" charset="0"/>
                <a:cs typeface="Times New Roman" pitchFamily="18" charset="0"/>
              </a:rPr>
              <a:t>Carlos Lopes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285" y="1352739"/>
            <a:ext cx="1375913" cy="1375913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285" y="-22143"/>
            <a:ext cx="1375911" cy="1373126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5478993"/>
            <a:ext cx="1376322" cy="1376322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4107391"/>
            <a:ext cx="1371602" cy="1371602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2732164"/>
            <a:ext cx="1374019" cy="1374019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520613"/>
            <a:ext cx="1527168" cy="1204767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5634952"/>
            <a:ext cx="1152127" cy="10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2996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3367" y="1453146"/>
            <a:ext cx="7319918" cy="4800600"/>
          </a:xfrm>
        </p:spPr>
        <p:txBody>
          <a:bodyPr>
            <a:normAutofit/>
          </a:bodyPr>
          <a:lstStyle/>
          <a:p>
            <a:pPr algn="just"/>
            <a:r>
              <a:rPr lang="pt-BR" altLang="pt-BR" dirty="0" smtClean="0">
                <a:solidFill>
                  <a:srgbClr val="2D427F"/>
                </a:solidFill>
                <a:latin typeface="Times New Roman" pitchFamily="18" charset="0"/>
                <a:cs typeface="Times New Roman" pitchFamily="18" charset="0"/>
              </a:rPr>
              <a:t>Busca pelo </a:t>
            </a:r>
            <a:r>
              <a:rPr lang="pt-BR" altLang="pt-BR" dirty="0">
                <a:solidFill>
                  <a:srgbClr val="2D427F"/>
                </a:solidFill>
                <a:latin typeface="Times New Roman" pitchFamily="18" charset="0"/>
                <a:cs typeface="Times New Roman" pitchFamily="18" charset="0"/>
              </a:rPr>
              <a:t>uso de novas matérias primas para a composição da argamassa de </a:t>
            </a:r>
            <a:r>
              <a:rPr lang="pt-BR" altLang="pt-BR" dirty="0" smtClean="0">
                <a:solidFill>
                  <a:srgbClr val="2D427F"/>
                </a:solidFill>
                <a:latin typeface="Times New Roman" pitchFamily="18" charset="0"/>
                <a:cs typeface="Times New Roman" pitchFamily="18" charset="0"/>
              </a:rPr>
              <a:t>revestimento.</a:t>
            </a:r>
          </a:p>
          <a:p>
            <a:pPr marL="114300" indent="0" algn="just">
              <a:buNone/>
            </a:pPr>
            <a:endParaRPr lang="pt-BR" altLang="pt-BR" dirty="0" smtClean="0">
              <a:solidFill>
                <a:srgbClr val="2D427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altLang="pt-BR" dirty="0" smtClean="0">
                <a:solidFill>
                  <a:srgbClr val="2D427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altLang="pt-BR" dirty="0">
                <a:solidFill>
                  <a:srgbClr val="2D427F"/>
                </a:solidFill>
                <a:latin typeface="Times New Roman" pitchFamily="18" charset="0"/>
                <a:cs typeface="Times New Roman" pitchFamily="18" charset="0"/>
              </a:rPr>
              <a:t>A preocupação principal </a:t>
            </a:r>
            <a:r>
              <a:rPr lang="pt-BR" altLang="pt-BR" dirty="0" smtClean="0">
                <a:solidFill>
                  <a:srgbClr val="2D427F"/>
                </a:solidFill>
                <a:latin typeface="Times New Roman" pitchFamily="18" charset="0"/>
                <a:cs typeface="Times New Roman" pitchFamily="18" charset="0"/>
              </a:rPr>
              <a:t>é com </a:t>
            </a:r>
            <a:r>
              <a:rPr lang="pt-BR" altLang="pt-BR" dirty="0">
                <a:solidFill>
                  <a:srgbClr val="2D427F"/>
                </a:solidFill>
                <a:latin typeface="Times New Roman" pitchFamily="18" charset="0"/>
                <a:cs typeface="Times New Roman" pitchFamily="18" charset="0"/>
              </a:rPr>
              <a:t>o agregado </a:t>
            </a:r>
            <a:r>
              <a:rPr lang="pt-BR" altLang="pt-BR" dirty="0" smtClean="0">
                <a:solidFill>
                  <a:srgbClr val="2D427F"/>
                </a:solidFill>
                <a:latin typeface="Times New Roman" pitchFamily="18" charset="0"/>
                <a:cs typeface="Times New Roman" pitchFamily="18" charset="0"/>
              </a:rPr>
              <a:t>natural, sendo </a:t>
            </a:r>
            <a:r>
              <a:rPr lang="pt-BR" altLang="pt-BR" dirty="0">
                <a:solidFill>
                  <a:srgbClr val="2D427F"/>
                </a:solidFill>
                <a:latin typeface="Times New Roman" pitchFamily="18" charset="0"/>
                <a:cs typeface="Times New Roman" pitchFamily="18" charset="0"/>
              </a:rPr>
              <a:t>no caso da argamassa, a </a:t>
            </a:r>
            <a:r>
              <a:rPr lang="pt-BR" altLang="pt-BR" dirty="0" smtClean="0">
                <a:solidFill>
                  <a:srgbClr val="2D427F"/>
                </a:solidFill>
                <a:latin typeface="Times New Roman" pitchFamily="18" charset="0"/>
                <a:cs typeface="Times New Roman" pitchFamily="18" charset="0"/>
              </a:rPr>
              <a:t>areia que é o material utilizado em maior quantidade na mistura.</a:t>
            </a:r>
          </a:p>
          <a:p>
            <a:pPr marL="114300" indent="0" algn="just">
              <a:buNone/>
            </a:pPr>
            <a:endParaRPr lang="pt-BR" altLang="pt-BR" dirty="0">
              <a:solidFill>
                <a:srgbClr val="2D427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altLang="pt-BR" dirty="0" smtClean="0">
                <a:solidFill>
                  <a:srgbClr val="2D427F"/>
                </a:solidFill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pt-BR" altLang="pt-BR" dirty="0">
                <a:solidFill>
                  <a:srgbClr val="2D427F"/>
                </a:solidFill>
                <a:latin typeface="Times New Roman" pitchFamily="18" charset="0"/>
                <a:cs typeface="Times New Roman" pitchFamily="18" charset="0"/>
              </a:rPr>
              <a:t>resíduo da extração de pedra </a:t>
            </a:r>
            <a:r>
              <a:rPr lang="pt-BR" altLang="pt-BR" dirty="0" smtClean="0">
                <a:solidFill>
                  <a:srgbClr val="2D427F"/>
                </a:solidFill>
                <a:latin typeface="Times New Roman" pitchFamily="18" charset="0"/>
                <a:cs typeface="Times New Roman" pitchFamily="18" charset="0"/>
              </a:rPr>
              <a:t>semipreciosa </a:t>
            </a:r>
            <a:r>
              <a:rPr lang="pt-BR" altLang="pt-BR" dirty="0">
                <a:solidFill>
                  <a:srgbClr val="2D427F"/>
                </a:solidFill>
                <a:latin typeface="Times New Roman" pitchFamily="18" charset="0"/>
                <a:cs typeface="Times New Roman" pitchFamily="18" charset="0"/>
              </a:rPr>
              <a:t>possui </a:t>
            </a:r>
            <a:r>
              <a:rPr lang="pt-BR" altLang="pt-BR" dirty="0" smtClean="0">
                <a:solidFill>
                  <a:srgbClr val="2D427F"/>
                </a:solidFill>
                <a:latin typeface="Times New Roman" pitchFamily="18" charset="0"/>
                <a:cs typeface="Times New Roman" pitchFamily="18" charset="0"/>
              </a:rPr>
              <a:t>na sua composição a presença de </a:t>
            </a:r>
            <a:r>
              <a:rPr lang="pt-BR" altLang="pt-BR" dirty="0" err="1" smtClean="0">
                <a:solidFill>
                  <a:srgbClr val="2D427F"/>
                </a:solidFill>
                <a:latin typeface="Times New Roman" pitchFamily="18" charset="0"/>
                <a:cs typeface="Times New Roman" pitchFamily="18" charset="0"/>
              </a:rPr>
              <a:t>geodos</a:t>
            </a:r>
            <a:r>
              <a:rPr lang="pt-BR" altLang="pt-BR" dirty="0" smtClean="0">
                <a:solidFill>
                  <a:srgbClr val="2D427F"/>
                </a:solidFill>
                <a:latin typeface="Times New Roman" pitchFamily="18" charset="0"/>
                <a:cs typeface="Times New Roman" pitchFamily="18" charset="0"/>
              </a:rPr>
              <a:t>, que fazem com que esse resíduo inicie um processo de degradação logo após ser implodido nas jazidas e exposto ao meio ambiente.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285" y="1352739"/>
            <a:ext cx="1375913" cy="137591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285" y="-22143"/>
            <a:ext cx="1375911" cy="137312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5478993"/>
            <a:ext cx="1376322" cy="137632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4107391"/>
            <a:ext cx="1371602" cy="137160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2732164"/>
            <a:ext cx="1374019" cy="1374019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97" y="5701559"/>
            <a:ext cx="1152127" cy="10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69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Revisão Bibliográfica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07091"/>
            <a:ext cx="7319918" cy="4800600"/>
          </a:xfrm>
        </p:spPr>
        <p:txBody>
          <a:bodyPr>
            <a:normAutofit/>
          </a:bodyPr>
          <a:lstStyle/>
          <a:p>
            <a:pPr algn="just"/>
            <a:r>
              <a:rPr lang="pt-BR" altLang="pt-BR" dirty="0">
                <a:solidFill>
                  <a:srgbClr val="2D427F"/>
                </a:solidFill>
                <a:latin typeface="Times New Roman" pitchFamily="18" charset="0"/>
                <a:cs typeface="Times New Roman" pitchFamily="18" charset="0"/>
              </a:rPr>
              <a:t>Pedras semipreciosas: O município de Ametista do Sul é um dos maiores produtores de pedras semipreciosas do país. Segundo </a:t>
            </a:r>
            <a:r>
              <a:rPr lang="pt-BR" altLang="pt-BR" dirty="0" err="1">
                <a:solidFill>
                  <a:srgbClr val="2D427F"/>
                </a:solidFill>
                <a:latin typeface="Times New Roman" pitchFamily="18" charset="0"/>
                <a:cs typeface="Times New Roman" pitchFamily="18" charset="0"/>
              </a:rPr>
              <a:t>Retore</a:t>
            </a:r>
            <a:r>
              <a:rPr lang="pt-BR" altLang="pt-BR" dirty="0">
                <a:solidFill>
                  <a:srgbClr val="2D427F"/>
                </a:solidFill>
                <a:latin typeface="Times New Roman" pitchFamily="18" charset="0"/>
                <a:cs typeface="Times New Roman" pitchFamily="18" charset="0"/>
              </a:rPr>
              <a:t> (2005) a exploração dos seus garimpos ocorre de forma desordenada, sem acompanhamento técnico, e sem o tratamento dos rejeitos gerados. </a:t>
            </a:r>
            <a:endParaRPr lang="pt-BR" altLang="pt-BR" dirty="0" smtClean="0">
              <a:solidFill>
                <a:srgbClr val="2D427F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4300" indent="0" algn="just">
              <a:buNone/>
            </a:pPr>
            <a:endParaRPr lang="pt-BR" altLang="pt-BR" dirty="0">
              <a:solidFill>
                <a:srgbClr val="2D427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altLang="pt-BR" dirty="0">
                <a:solidFill>
                  <a:srgbClr val="2D427F"/>
                </a:solidFill>
                <a:latin typeface="Times New Roman" pitchFamily="18" charset="0"/>
                <a:cs typeface="Times New Roman" pitchFamily="18" charset="0"/>
              </a:rPr>
              <a:t>Argamassa de revestimento: Para </a:t>
            </a:r>
            <a:r>
              <a:rPr lang="pt-BR" altLang="pt-BR" dirty="0" err="1" smtClean="0">
                <a:solidFill>
                  <a:srgbClr val="2D427F"/>
                </a:solidFill>
                <a:latin typeface="Times New Roman" pitchFamily="18" charset="0"/>
                <a:cs typeface="Times New Roman" pitchFamily="18" charset="0"/>
              </a:rPr>
              <a:t>Sabattini</a:t>
            </a:r>
            <a:r>
              <a:rPr lang="pt-BR" altLang="pt-BR" dirty="0" smtClean="0">
                <a:solidFill>
                  <a:srgbClr val="2D427F"/>
                </a:solidFill>
                <a:latin typeface="Times New Roman" pitchFamily="18" charset="0"/>
                <a:cs typeface="Times New Roman" pitchFamily="18" charset="0"/>
              </a:rPr>
              <a:t> (1986) a argamassa </a:t>
            </a:r>
            <a:r>
              <a:rPr lang="pt-BR" altLang="pt-BR" dirty="0">
                <a:solidFill>
                  <a:srgbClr val="2D427F"/>
                </a:solidFill>
                <a:latin typeface="Times New Roman" pitchFamily="18" charset="0"/>
                <a:cs typeface="Times New Roman" pitchFamily="18" charset="0"/>
              </a:rPr>
              <a:t>de revestimento é utilizada principalmente para realizar o acabamento das paredes em </a:t>
            </a:r>
            <a:r>
              <a:rPr lang="pt-BR" altLang="pt-BR" dirty="0" smtClean="0">
                <a:solidFill>
                  <a:srgbClr val="2D427F"/>
                </a:solidFill>
                <a:latin typeface="Times New Roman" pitchFamily="18" charset="0"/>
                <a:cs typeface="Times New Roman" pitchFamily="18" charset="0"/>
              </a:rPr>
              <a:t>alvenaria</a:t>
            </a:r>
            <a:r>
              <a:rPr lang="pt-BR" altLang="pt-BR" dirty="0">
                <a:solidFill>
                  <a:srgbClr val="2D427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285" y="1352739"/>
            <a:ext cx="1375913" cy="137591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285" y="-22143"/>
            <a:ext cx="1375911" cy="137312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5478993"/>
            <a:ext cx="1376322" cy="137632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4107391"/>
            <a:ext cx="1371602" cy="137160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2732164"/>
            <a:ext cx="1374019" cy="1374019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97" y="5701559"/>
            <a:ext cx="1152127" cy="10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35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Delineamento da pesquisa</a:t>
            </a:r>
            <a:endParaRPr lang="pt-BR" dirty="0"/>
          </a:p>
        </p:txBody>
      </p:sp>
      <p:graphicFrame>
        <p:nvGraphicFramePr>
          <p:cNvPr id="14" name="Espaço Reservado para Conteúdo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6002623"/>
              </p:ext>
            </p:extLst>
          </p:nvPr>
        </p:nvGraphicFramePr>
        <p:xfrm>
          <a:off x="457201" y="1600200"/>
          <a:ext cx="7211144" cy="4421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m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285" y="1352739"/>
            <a:ext cx="1375913" cy="137591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285" y="-22143"/>
            <a:ext cx="1375911" cy="137312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5478993"/>
            <a:ext cx="1376322" cy="137632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4107391"/>
            <a:ext cx="1371602" cy="137160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2732164"/>
            <a:ext cx="1374019" cy="1374019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97" y="5701559"/>
            <a:ext cx="1152127" cy="10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20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7319918" cy="48006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sz="2400" b="1" dirty="0">
                <a:solidFill>
                  <a:srgbClr val="2D427F"/>
                </a:solidFill>
                <a:latin typeface="Times New Roman" pitchFamily="18" charset="0"/>
                <a:cs typeface="Times New Roman" pitchFamily="18" charset="0"/>
              </a:rPr>
              <a:t>Materiais utilizados: </a:t>
            </a:r>
            <a:r>
              <a:rPr lang="pt-BR" sz="2400" dirty="0">
                <a:solidFill>
                  <a:srgbClr val="2D427F"/>
                </a:solidFill>
                <a:latin typeface="Times New Roman" pitchFamily="18" charset="0"/>
                <a:cs typeface="Times New Roman" pitchFamily="18" charset="0"/>
              </a:rPr>
              <a:t>Pretende-se ser utilizado o cimento Portland CPII-Z, que contém </a:t>
            </a:r>
            <a:r>
              <a:rPr lang="pt-BR" sz="2400" dirty="0" err="1">
                <a:solidFill>
                  <a:srgbClr val="2D427F"/>
                </a:solidFill>
                <a:latin typeface="Times New Roman" pitchFamily="18" charset="0"/>
                <a:cs typeface="Times New Roman" pitchFamily="18" charset="0"/>
              </a:rPr>
              <a:t>pozolana</a:t>
            </a:r>
            <a:r>
              <a:rPr lang="pt-BR" sz="2400" dirty="0">
                <a:solidFill>
                  <a:srgbClr val="2D427F"/>
                </a:solidFill>
                <a:latin typeface="Times New Roman" pitchFamily="18" charset="0"/>
                <a:cs typeface="Times New Roman" pitchFamily="18" charset="0"/>
              </a:rPr>
              <a:t>. O agregado natural (areia de rio) será proveniente de rios da região central do estado, mas precisamente da cidade de Santa Maria. A água usada devera ser potável. Já a cal deve ser do tipo hidratada industrialmente.</a:t>
            </a:r>
          </a:p>
          <a:p>
            <a:pPr algn="just"/>
            <a:endParaRPr lang="pt-BR" sz="2400" dirty="0">
              <a:solidFill>
                <a:srgbClr val="2D427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2400" b="1" dirty="0">
                <a:solidFill>
                  <a:srgbClr val="2D427F"/>
                </a:solidFill>
                <a:latin typeface="Times New Roman" pitchFamily="18" charset="0"/>
                <a:cs typeface="Times New Roman" pitchFamily="18" charset="0"/>
              </a:rPr>
              <a:t>Definição do traço e das substituições: </a:t>
            </a:r>
            <a:r>
              <a:rPr lang="pt-BR" sz="2400" dirty="0">
                <a:solidFill>
                  <a:srgbClr val="2D427F"/>
                </a:solidFill>
                <a:latin typeface="Times New Roman" pitchFamily="18" charset="0"/>
                <a:cs typeface="Times New Roman" pitchFamily="18" charset="0"/>
              </a:rPr>
              <a:t>Para a elaboração da argamassa de revestimento, será utilizado um traço estabelecendo uma relação em volume de 1:2:6, sendo cimento, cal e agregado miúdo </a:t>
            </a:r>
            <a:r>
              <a:rPr lang="pt-BR" sz="2400" dirty="0" smtClean="0">
                <a:solidFill>
                  <a:srgbClr val="2D427F"/>
                </a:solidFill>
                <a:latin typeface="Times New Roman" pitchFamily="18" charset="0"/>
                <a:cs typeface="Times New Roman" pitchFamily="18" charset="0"/>
              </a:rPr>
              <a:t>respectivamente. As </a:t>
            </a:r>
            <a:r>
              <a:rPr lang="pt-BR" sz="2400" dirty="0">
                <a:solidFill>
                  <a:srgbClr val="2D427F"/>
                </a:solidFill>
                <a:latin typeface="Times New Roman" pitchFamily="18" charset="0"/>
                <a:cs typeface="Times New Roman" pitchFamily="18" charset="0"/>
              </a:rPr>
              <a:t>substituições de porcentagem de areia por resíduo de extração de pedras semipreciosas serão realizadas na proporção de 0%, 25%, 50%, 75% e 100% na mistura da argamassa de revestimento.</a:t>
            </a: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285" y="1352739"/>
            <a:ext cx="1375913" cy="137591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285" y="-22143"/>
            <a:ext cx="1375911" cy="137312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5478993"/>
            <a:ext cx="1376322" cy="137632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4107391"/>
            <a:ext cx="1371602" cy="137160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2732164"/>
            <a:ext cx="1374019" cy="1374019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701559"/>
            <a:ext cx="1152127" cy="10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80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Users\User\Desktop\IMG_20160711_160428583_HD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08719"/>
            <a:ext cx="5904656" cy="457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285" y="1352739"/>
            <a:ext cx="1375913" cy="1375913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285" y="-22143"/>
            <a:ext cx="1375911" cy="137312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5478993"/>
            <a:ext cx="1376322" cy="1376322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4107391"/>
            <a:ext cx="1371602" cy="1371602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2732164"/>
            <a:ext cx="1374019" cy="1374019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701559"/>
            <a:ext cx="1152127" cy="1055310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2248257" y="5516893"/>
            <a:ext cx="426751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altLang="pt-BR" sz="2200" dirty="0">
                <a:solidFill>
                  <a:srgbClr val="2D427F"/>
                </a:solidFill>
                <a:latin typeface="Times New Roman" pitchFamily="18" charset="0"/>
                <a:cs typeface="Times New Roman" pitchFamily="18" charset="0"/>
              </a:rPr>
              <a:t>Figura 1: Resíduo em forma de pó.  </a:t>
            </a:r>
          </a:p>
        </p:txBody>
      </p:sp>
    </p:spTree>
    <p:extLst>
      <p:ext uri="{BB962C8B-B14F-4D97-AF65-F5344CB8AC3E}">
        <p14:creationId xmlns:p14="http://schemas.microsoft.com/office/powerpoint/2010/main" val="315640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285" y="1352739"/>
            <a:ext cx="1375913" cy="137591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285" y="-22143"/>
            <a:ext cx="1375911" cy="137312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5478993"/>
            <a:ext cx="1376322" cy="137632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4107391"/>
            <a:ext cx="1371602" cy="137160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2732164"/>
            <a:ext cx="1374019" cy="1374019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701559"/>
            <a:ext cx="1152127" cy="1055310"/>
          </a:xfrm>
          <a:prstGeom prst="rect">
            <a:avLst/>
          </a:prstGeom>
        </p:spPr>
      </p:pic>
      <p:pic>
        <p:nvPicPr>
          <p:cNvPr id="11" name="Picture 4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51" y="1138250"/>
            <a:ext cx="7466734" cy="3332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306551" y="4563898"/>
            <a:ext cx="74667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pt-BR" sz="2200" dirty="0">
                <a:solidFill>
                  <a:srgbClr val="2D427F"/>
                </a:solidFill>
                <a:latin typeface="Times New Roman" pitchFamily="18" charset="0"/>
                <a:cs typeface="Times New Roman" pitchFamily="18" charset="0"/>
              </a:rPr>
              <a:t>Figura 2: </a:t>
            </a:r>
            <a:r>
              <a:rPr lang="pt-BR" sz="2200" dirty="0">
                <a:solidFill>
                  <a:srgbClr val="2D427F"/>
                </a:solidFill>
                <a:latin typeface="Times New Roman" pitchFamily="18" charset="0"/>
                <a:cs typeface="Times New Roman" pitchFamily="18" charset="0"/>
              </a:rPr>
              <a:t>Resíduos resultantes da extração de pedra ametista dispostos em encostas de morro, em Ametista do Sul, RS. </a:t>
            </a:r>
            <a:endParaRPr lang="pt-BR" altLang="pt-BR" sz="2200" dirty="0">
              <a:solidFill>
                <a:srgbClr val="2D427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75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rgbClr val="2D427F"/>
                </a:solidFill>
                <a:latin typeface="Times New Roman" pitchFamily="18" charset="0"/>
                <a:cs typeface="Times New Roman" pitchFamily="18" charset="0"/>
              </a:rPr>
              <a:t>Conclusões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40695"/>
            <a:ext cx="7319918" cy="4360105"/>
          </a:xfrm>
        </p:spPr>
        <p:txBody>
          <a:bodyPr/>
          <a:lstStyle/>
          <a:p>
            <a:pPr algn="just"/>
            <a:r>
              <a:rPr lang="pt-BR" altLang="pt-BR" dirty="0">
                <a:solidFill>
                  <a:srgbClr val="2D427F"/>
                </a:solidFill>
                <a:latin typeface="Times New Roman" pitchFamily="18" charset="0"/>
                <a:cs typeface="Times New Roman" pitchFamily="18" charset="0"/>
              </a:rPr>
              <a:t>Esse estudo poderá conforme sejam os seus resultados de ensaios laboratoriais, dar mais uma opção de reuso para esse resíduo de extração na composição da argamassa</a:t>
            </a:r>
            <a:r>
              <a:rPr lang="pt-BR" altLang="pt-BR" dirty="0" smtClean="0">
                <a:solidFill>
                  <a:srgbClr val="2D427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14300" indent="0" algn="just">
              <a:buNone/>
            </a:pPr>
            <a:endParaRPr lang="pt-BR" altLang="pt-BR" dirty="0">
              <a:solidFill>
                <a:srgbClr val="2D427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altLang="pt-BR" dirty="0">
                <a:solidFill>
                  <a:srgbClr val="2D427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pt-BR" altLang="pt-BR" dirty="0" smtClean="0">
                <a:solidFill>
                  <a:srgbClr val="2D427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altLang="pt-BR" dirty="0">
                <a:solidFill>
                  <a:srgbClr val="2D427F"/>
                </a:solidFill>
                <a:latin typeface="Times New Roman" pitchFamily="18" charset="0"/>
                <a:cs typeface="Times New Roman" pitchFamily="18" charset="0"/>
              </a:rPr>
              <a:t>fato de encontrar um resíduo que se adapte na mistura da argamassa, melhorando ou apenas não alterar as suas propriedades básicas, será uma solução que reduzira os impactos ambientais.</a:t>
            </a:r>
          </a:p>
          <a:p>
            <a:pPr marL="114300" indent="0">
              <a:buNone/>
            </a:pP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285" y="1352739"/>
            <a:ext cx="1375913" cy="137591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285" y="-22143"/>
            <a:ext cx="1375911" cy="137312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5478993"/>
            <a:ext cx="1376322" cy="137632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4107391"/>
            <a:ext cx="1371602" cy="137160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2732164"/>
            <a:ext cx="1374019" cy="1374019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701559"/>
            <a:ext cx="1152127" cy="10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82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ência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Escritório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ê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Urbano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774</TotalTime>
  <Words>507</Words>
  <Application>Microsoft Office PowerPoint</Application>
  <PresentationFormat>Apresentação na tela (4:3)</PresentationFormat>
  <Paragraphs>41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Cambria</vt:lpstr>
      <vt:lpstr>Times New Roman</vt:lpstr>
      <vt:lpstr>Adjacência</vt:lpstr>
      <vt:lpstr>Apresentação do PowerPoint</vt:lpstr>
      <vt:lpstr>Apresentação do PowerPoint</vt:lpstr>
      <vt:lpstr>Introdução</vt:lpstr>
      <vt:lpstr>Revisão Bibliográfica</vt:lpstr>
      <vt:lpstr>Delineamento da pesquisa</vt:lpstr>
      <vt:lpstr>Metodologia</vt:lpstr>
      <vt:lpstr>Apresentação do PowerPoint</vt:lpstr>
      <vt:lpstr>Apresentação do PowerPoint</vt:lpstr>
      <vt:lpstr>Conclusões</vt:lpstr>
      <vt:lpstr>Agradecimentos</vt:lpstr>
      <vt:lpstr>Obrigado pela atenção!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Windows User</dc:creator>
  <cp:lastModifiedBy>unijui</cp:lastModifiedBy>
  <cp:revision>52</cp:revision>
  <cp:lastPrinted>2016-07-13T19:15:54Z</cp:lastPrinted>
  <dcterms:created xsi:type="dcterms:W3CDTF">2016-07-06T18:56:15Z</dcterms:created>
  <dcterms:modified xsi:type="dcterms:W3CDTF">2016-09-28T15:04:26Z</dcterms:modified>
</cp:coreProperties>
</file>