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4"/>
  </p:notesMasterIdLst>
  <p:sldIdLst>
    <p:sldId id="264" r:id="rId2"/>
    <p:sldId id="268" r:id="rId3"/>
    <p:sldId id="269" r:id="rId4"/>
    <p:sldId id="265" r:id="rId5"/>
    <p:sldId id="266" r:id="rId6"/>
    <p:sldId id="275" r:id="rId7"/>
    <p:sldId id="272" r:id="rId8"/>
    <p:sldId id="267" r:id="rId9"/>
    <p:sldId id="271" r:id="rId10"/>
    <p:sldId id="273" r:id="rId11"/>
    <p:sldId id="270" r:id="rId12"/>
    <p:sldId id="276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292">
          <p15:clr>
            <a:srgbClr val="A4A3A4"/>
          </p15:clr>
        </p15:guide>
        <p15:guide id="4" pos="47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27F"/>
    <a:srgbClr val="283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840" autoAdjust="0"/>
  </p:normalViewPr>
  <p:slideViewPr>
    <p:cSldViewPr>
      <p:cViewPr varScale="1">
        <p:scale>
          <a:sx n="81" d="100"/>
          <a:sy n="81" d="100"/>
        </p:scale>
        <p:origin x="222" y="84"/>
      </p:cViewPr>
      <p:guideLst>
        <p:guide orient="horz" pos="2160"/>
        <p:guide pos="2880"/>
        <p:guide orient="horz" pos="4292"/>
        <p:guide pos="47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3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Claudio%20Queiroz\Downloads\FINALMENT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Curva Granulométrica </a:t>
            </a:r>
          </a:p>
        </c:rich>
      </c:tx>
      <c:layout>
        <c:manualLayout>
          <c:xMode val="edge"/>
          <c:yMode val="edge"/>
          <c:x val="0.39166667736215127"/>
          <c:y val="2.027029441417067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5000000000000011E-2"/>
          <c:y val="0.18918918918918926"/>
          <c:w val="0.77708333333333368"/>
          <c:h val="0.70777027027027073"/>
        </c:manualLayout>
      </c:layout>
      <c:scatterChart>
        <c:scatterStyle val="lineMarker"/>
        <c:varyColors val="0"/>
        <c:ser>
          <c:idx val="0"/>
          <c:order val="0"/>
          <c:tx>
            <c:v>RCC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'[1]30%'!$P$33:$P$52</c:f>
              <c:numCache>
                <c:formatCode>General</c:formatCode>
                <c:ptCount val="20"/>
                <c:pt idx="0">
                  <c:v>4.8</c:v>
                </c:pt>
                <c:pt idx="1">
                  <c:v>2</c:v>
                </c:pt>
                <c:pt idx="2">
                  <c:v>1.18</c:v>
                </c:pt>
                <c:pt idx="3">
                  <c:v>0.6</c:v>
                </c:pt>
                <c:pt idx="4">
                  <c:v>0.42</c:v>
                </c:pt>
                <c:pt idx="5">
                  <c:v>0.25</c:v>
                </c:pt>
                <c:pt idx="6">
                  <c:v>0.15</c:v>
                </c:pt>
                <c:pt idx="7">
                  <c:v>7.4999999999999997E-2</c:v>
                </c:pt>
                <c:pt idx="8">
                  <c:v>7.4700000000000003E-2</c:v>
                </c:pt>
                <c:pt idx="9">
                  <c:v>5.3100000000000001E-2</c:v>
                </c:pt>
                <c:pt idx="10">
                  <c:v>3.78E-2</c:v>
                </c:pt>
                <c:pt idx="11">
                  <c:v>2.5899999999999999E-2</c:v>
                </c:pt>
                <c:pt idx="12">
                  <c:v>1.84E-2</c:v>
                </c:pt>
                <c:pt idx="13">
                  <c:v>1.35E-2</c:v>
                </c:pt>
                <c:pt idx="14">
                  <c:v>9.7000000000000003E-3</c:v>
                </c:pt>
                <c:pt idx="15">
                  <c:v>6.8999999999999999E-3</c:v>
                </c:pt>
                <c:pt idx="16">
                  <c:v>4.8999999999999998E-3</c:v>
                </c:pt>
                <c:pt idx="17">
                  <c:v>3.5000000000000001E-3</c:v>
                </c:pt>
                <c:pt idx="18">
                  <c:v>2.5000000000000001E-3</c:v>
                </c:pt>
                <c:pt idx="19">
                  <c:v>1.5E-3</c:v>
                </c:pt>
              </c:numCache>
            </c:numRef>
          </c:xVal>
          <c:yVal>
            <c:numRef>
              <c:f>'[1]30%'!$Q$33:$Q$52</c:f>
              <c:numCache>
                <c:formatCode>General</c:formatCode>
                <c:ptCount val="20"/>
                <c:pt idx="0">
                  <c:v>0</c:v>
                </c:pt>
                <c:pt idx="1">
                  <c:v>0.16</c:v>
                </c:pt>
                <c:pt idx="2">
                  <c:v>7.85</c:v>
                </c:pt>
                <c:pt idx="3">
                  <c:v>21.82</c:v>
                </c:pt>
                <c:pt idx="4">
                  <c:v>31.24</c:v>
                </c:pt>
                <c:pt idx="5">
                  <c:v>45.38</c:v>
                </c:pt>
                <c:pt idx="6">
                  <c:v>66.8</c:v>
                </c:pt>
                <c:pt idx="7">
                  <c:v>74.209999999999994</c:v>
                </c:pt>
                <c:pt idx="8">
                  <c:v>79.16</c:v>
                </c:pt>
                <c:pt idx="9">
                  <c:v>81.42</c:v>
                </c:pt>
                <c:pt idx="10">
                  <c:v>83.68</c:v>
                </c:pt>
                <c:pt idx="11">
                  <c:v>84.81</c:v>
                </c:pt>
                <c:pt idx="12">
                  <c:v>85.94</c:v>
                </c:pt>
                <c:pt idx="13">
                  <c:v>87.07</c:v>
                </c:pt>
                <c:pt idx="14">
                  <c:v>92.72</c:v>
                </c:pt>
                <c:pt idx="15">
                  <c:v>94.98</c:v>
                </c:pt>
                <c:pt idx="16">
                  <c:v>96.54</c:v>
                </c:pt>
                <c:pt idx="17">
                  <c:v>98.08</c:v>
                </c:pt>
                <c:pt idx="18">
                  <c:v>99.21</c:v>
                </c:pt>
                <c:pt idx="19">
                  <c:v>99.59</c:v>
                </c:pt>
              </c:numCache>
            </c:numRef>
          </c:yVal>
          <c:smooth val="0"/>
        </c:ser>
        <c:ser>
          <c:idx val="1"/>
          <c:order val="1"/>
          <c:tx>
            <c:v>ALARC 20%</c:v>
          </c:tx>
          <c:spPr>
            <a:ln w="25400" cap="flat" cmpd="sng" algn="ctr">
              <a:solidFill>
                <a:schemeClr val="accent6"/>
              </a:solidFill>
              <a:prstDash val="solid"/>
            </a:ln>
            <a:effectLst/>
          </c:spPr>
          <c:marker>
            <c:spPr>
              <a:solidFill>
                <a:srgbClr val="FFC000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</c:marker>
          <c:xVal>
            <c:numRef>
              <c:f>'20%'!$P$33:$P$52</c:f>
              <c:numCache>
                <c:formatCode>General</c:formatCode>
                <c:ptCount val="20"/>
                <c:pt idx="0">
                  <c:v>4.8</c:v>
                </c:pt>
                <c:pt idx="1">
                  <c:v>2</c:v>
                </c:pt>
                <c:pt idx="2">
                  <c:v>1.18</c:v>
                </c:pt>
                <c:pt idx="3">
                  <c:v>0.6</c:v>
                </c:pt>
                <c:pt idx="4">
                  <c:v>0.42</c:v>
                </c:pt>
                <c:pt idx="5">
                  <c:v>0.25</c:v>
                </c:pt>
                <c:pt idx="6">
                  <c:v>0.15</c:v>
                </c:pt>
                <c:pt idx="7">
                  <c:v>7.4999999999999997E-2</c:v>
                </c:pt>
                <c:pt idx="8">
                  <c:v>6.2300000000000001E-2</c:v>
                </c:pt>
                <c:pt idx="9">
                  <c:v>4.41E-2</c:v>
                </c:pt>
                <c:pt idx="10">
                  <c:v>3.1399999999999997E-2</c:v>
                </c:pt>
                <c:pt idx="11">
                  <c:v>2.1399999999999999E-2</c:v>
                </c:pt>
                <c:pt idx="12">
                  <c:v>1.52E-2</c:v>
                </c:pt>
                <c:pt idx="13">
                  <c:v>1.12E-2</c:v>
                </c:pt>
                <c:pt idx="14">
                  <c:v>8.0000000000000002E-3</c:v>
                </c:pt>
                <c:pt idx="15">
                  <c:v>5.7000000000000002E-3</c:v>
                </c:pt>
                <c:pt idx="16">
                  <c:v>4.1000000000000003E-3</c:v>
                </c:pt>
                <c:pt idx="17">
                  <c:v>2.8999999999999998E-3</c:v>
                </c:pt>
                <c:pt idx="18">
                  <c:v>2.0999999999999999E-3</c:v>
                </c:pt>
                <c:pt idx="19">
                  <c:v>1.1999999999999999E-3</c:v>
                </c:pt>
              </c:numCache>
            </c:numRef>
          </c:xVal>
          <c:yVal>
            <c:numRef>
              <c:f>'20%'!$Q$33:$Q$52</c:f>
              <c:numCache>
                <c:formatCode>General</c:formatCode>
                <c:ptCount val="20"/>
                <c:pt idx="0">
                  <c:v>0</c:v>
                </c:pt>
                <c:pt idx="1">
                  <c:v>0.18</c:v>
                </c:pt>
                <c:pt idx="2">
                  <c:v>1.64</c:v>
                </c:pt>
                <c:pt idx="3">
                  <c:v>3.96</c:v>
                </c:pt>
                <c:pt idx="4">
                  <c:v>5.77</c:v>
                </c:pt>
                <c:pt idx="5">
                  <c:v>8.67</c:v>
                </c:pt>
                <c:pt idx="6">
                  <c:v>13.59</c:v>
                </c:pt>
                <c:pt idx="7">
                  <c:v>15.87</c:v>
                </c:pt>
                <c:pt idx="8">
                  <c:v>27.25</c:v>
                </c:pt>
                <c:pt idx="9">
                  <c:v>27.25</c:v>
                </c:pt>
                <c:pt idx="10">
                  <c:v>29.2</c:v>
                </c:pt>
                <c:pt idx="11">
                  <c:v>31.16</c:v>
                </c:pt>
                <c:pt idx="12">
                  <c:v>33.11</c:v>
                </c:pt>
                <c:pt idx="13">
                  <c:v>35.07</c:v>
                </c:pt>
                <c:pt idx="14">
                  <c:v>38.979999999999997</c:v>
                </c:pt>
                <c:pt idx="15">
                  <c:v>40.93</c:v>
                </c:pt>
                <c:pt idx="16">
                  <c:v>44.84</c:v>
                </c:pt>
                <c:pt idx="17">
                  <c:v>46.4</c:v>
                </c:pt>
                <c:pt idx="18">
                  <c:v>47.77</c:v>
                </c:pt>
                <c:pt idx="19">
                  <c:v>52.27</c:v>
                </c:pt>
              </c:numCache>
            </c:numRef>
          </c:yVal>
          <c:smooth val="0"/>
        </c:ser>
        <c:ser>
          <c:idx val="2"/>
          <c:order val="2"/>
          <c:tx>
            <c:v>ALARC 30%</c:v>
          </c:tx>
          <c:spPr>
            <a:ln w="25400" cap="flat" cmpd="sng" algn="ctr">
              <a:solidFill>
                <a:srgbClr val="00B050"/>
              </a:solidFill>
              <a:prstDash val="solid"/>
            </a:ln>
            <a:effectLst/>
          </c:spPr>
          <c:marker>
            <c:spPr>
              <a:solidFill>
                <a:srgbClr val="00B050"/>
              </a:solidFill>
              <a:ln w="25400" cap="flat" cmpd="sng" algn="ctr">
                <a:solidFill>
                  <a:srgbClr val="00B050"/>
                </a:solidFill>
                <a:prstDash val="solid"/>
              </a:ln>
              <a:effectLst/>
            </c:spPr>
          </c:marker>
          <c:dPt>
            <c:idx val="6"/>
            <c:marker>
              <c:symbol val="triangle"/>
              <c:size val="7"/>
            </c:marker>
            <c:bubble3D val="0"/>
          </c:dPt>
          <c:xVal>
            <c:numRef>
              <c:f>'30%'!$P$33:$P$52</c:f>
              <c:numCache>
                <c:formatCode>General</c:formatCode>
                <c:ptCount val="20"/>
                <c:pt idx="0">
                  <c:v>4.8</c:v>
                </c:pt>
                <c:pt idx="1">
                  <c:v>2</c:v>
                </c:pt>
                <c:pt idx="2">
                  <c:v>1.18</c:v>
                </c:pt>
                <c:pt idx="3">
                  <c:v>0.6</c:v>
                </c:pt>
                <c:pt idx="4">
                  <c:v>0.42</c:v>
                </c:pt>
                <c:pt idx="5">
                  <c:v>0.25</c:v>
                </c:pt>
                <c:pt idx="6">
                  <c:v>0.15</c:v>
                </c:pt>
                <c:pt idx="7">
                  <c:v>7.4999999999999997E-2</c:v>
                </c:pt>
                <c:pt idx="8">
                  <c:v>6.3100000000000003E-2</c:v>
                </c:pt>
                <c:pt idx="9">
                  <c:v>4.48E-2</c:v>
                </c:pt>
                <c:pt idx="10">
                  <c:v>3.1899999999999998E-2</c:v>
                </c:pt>
                <c:pt idx="11">
                  <c:v>2.1600000000000001E-2</c:v>
                </c:pt>
                <c:pt idx="12">
                  <c:v>1.55E-2</c:v>
                </c:pt>
                <c:pt idx="13">
                  <c:v>1.14E-2</c:v>
                </c:pt>
                <c:pt idx="14">
                  <c:v>8.0999999999999996E-3</c:v>
                </c:pt>
                <c:pt idx="15">
                  <c:v>5.7999999999999996E-3</c:v>
                </c:pt>
                <c:pt idx="16">
                  <c:v>4.1999999999999997E-3</c:v>
                </c:pt>
                <c:pt idx="17">
                  <c:v>3.0000000000000001E-3</c:v>
                </c:pt>
                <c:pt idx="18">
                  <c:v>2.0999999999999999E-3</c:v>
                </c:pt>
                <c:pt idx="19">
                  <c:v>1.1999999999999999E-3</c:v>
                </c:pt>
              </c:numCache>
            </c:numRef>
          </c:xVal>
          <c:yVal>
            <c:numRef>
              <c:f>'30%'!$Q$33:$Q$52</c:f>
              <c:numCache>
                <c:formatCode>General</c:formatCode>
                <c:ptCount val="20"/>
                <c:pt idx="0">
                  <c:v>0</c:v>
                </c:pt>
                <c:pt idx="1">
                  <c:v>0.21</c:v>
                </c:pt>
                <c:pt idx="2">
                  <c:v>2.46</c:v>
                </c:pt>
                <c:pt idx="3">
                  <c:v>5.72</c:v>
                </c:pt>
                <c:pt idx="4">
                  <c:v>8.0299999999999994</c:v>
                </c:pt>
                <c:pt idx="5">
                  <c:v>11.55</c:v>
                </c:pt>
                <c:pt idx="6">
                  <c:v>17.04</c:v>
                </c:pt>
                <c:pt idx="7">
                  <c:v>20.309999999999999</c:v>
                </c:pt>
                <c:pt idx="8">
                  <c:v>28.54</c:v>
                </c:pt>
                <c:pt idx="9">
                  <c:v>29.53</c:v>
                </c:pt>
                <c:pt idx="10">
                  <c:v>31.5</c:v>
                </c:pt>
                <c:pt idx="11">
                  <c:v>32.49</c:v>
                </c:pt>
                <c:pt idx="12">
                  <c:v>36.43</c:v>
                </c:pt>
                <c:pt idx="13">
                  <c:v>38.409999999999997</c:v>
                </c:pt>
                <c:pt idx="14">
                  <c:v>40.380000000000003</c:v>
                </c:pt>
                <c:pt idx="15">
                  <c:v>44.33</c:v>
                </c:pt>
                <c:pt idx="16">
                  <c:v>47.29</c:v>
                </c:pt>
                <c:pt idx="17">
                  <c:v>49.85</c:v>
                </c:pt>
                <c:pt idx="18">
                  <c:v>52.22</c:v>
                </c:pt>
                <c:pt idx="19">
                  <c:v>56.76</c:v>
                </c:pt>
              </c:numCache>
            </c:numRef>
          </c:yVal>
          <c:smooth val="0"/>
        </c:ser>
        <c:ser>
          <c:idx val="3"/>
          <c:order val="3"/>
          <c:tx>
            <c:v>ALARC 40%</c:v>
          </c:tx>
          <c:spPr>
            <a:ln w="25400" cap="flat" cmpd="sng" algn="ctr">
              <a:solidFill>
                <a:srgbClr val="D33BAB"/>
              </a:solidFill>
              <a:prstDash val="solid"/>
            </a:ln>
            <a:effectLst/>
          </c:spPr>
          <c:marker>
            <c:spPr>
              <a:solidFill>
                <a:srgbClr val="D33BAB"/>
              </a:solidFill>
              <a:ln w="25400" cap="flat" cmpd="sng" algn="ctr">
                <a:solidFill>
                  <a:srgbClr val="D33BAB"/>
                </a:solidFill>
                <a:prstDash val="solid"/>
              </a:ln>
              <a:effectLst/>
            </c:spPr>
          </c:marker>
          <c:xVal>
            <c:numRef>
              <c:f>'40%'!$P$33:$P$52</c:f>
              <c:numCache>
                <c:formatCode>General</c:formatCode>
                <c:ptCount val="20"/>
                <c:pt idx="0">
                  <c:v>4.8</c:v>
                </c:pt>
                <c:pt idx="1">
                  <c:v>2</c:v>
                </c:pt>
                <c:pt idx="2">
                  <c:v>1.18</c:v>
                </c:pt>
                <c:pt idx="3">
                  <c:v>0.6</c:v>
                </c:pt>
                <c:pt idx="4">
                  <c:v>0.42</c:v>
                </c:pt>
                <c:pt idx="5">
                  <c:v>0.25</c:v>
                </c:pt>
                <c:pt idx="6">
                  <c:v>0.15</c:v>
                </c:pt>
                <c:pt idx="7">
                  <c:v>7.4999999999999997E-2</c:v>
                </c:pt>
                <c:pt idx="8">
                  <c:v>6.7599999999999993E-2</c:v>
                </c:pt>
                <c:pt idx="9">
                  <c:v>4.7800000000000002E-2</c:v>
                </c:pt>
                <c:pt idx="10">
                  <c:v>3.3799999999999997E-2</c:v>
                </c:pt>
                <c:pt idx="11">
                  <c:v>2.3E-2</c:v>
                </c:pt>
                <c:pt idx="12">
                  <c:v>1.6400000000000001E-2</c:v>
                </c:pt>
                <c:pt idx="13">
                  <c:v>1.21E-2</c:v>
                </c:pt>
                <c:pt idx="14">
                  <c:v>8.6E-3</c:v>
                </c:pt>
                <c:pt idx="15">
                  <c:v>6.1999999999999998E-3</c:v>
                </c:pt>
                <c:pt idx="16">
                  <c:v>4.4000000000000003E-3</c:v>
                </c:pt>
                <c:pt idx="17">
                  <c:v>3.2000000000000002E-3</c:v>
                </c:pt>
                <c:pt idx="18">
                  <c:v>2.3E-3</c:v>
                </c:pt>
                <c:pt idx="19">
                  <c:v>1.2999999999999999E-3</c:v>
                </c:pt>
              </c:numCache>
            </c:numRef>
          </c:xVal>
          <c:yVal>
            <c:numRef>
              <c:f>'40%'!$Q$33:$Q$52</c:f>
              <c:numCache>
                <c:formatCode>General</c:formatCode>
                <c:ptCount val="20"/>
                <c:pt idx="0">
                  <c:v>0</c:v>
                </c:pt>
                <c:pt idx="1">
                  <c:v>0.15</c:v>
                </c:pt>
                <c:pt idx="2">
                  <c:v>2.35</c:v>
                </c:pt>
                <c:pt idx="3">
                  <c:v>6.39</c:v>
                </c:pt>
                <c:pt idx="4">
                  <c:v>9.58</c:v>
                </c:pt>
                <c:pt idx="5">
                  <c:v>14.29</c:v>
                </c:pt>
                <c:pt idx="6">
                  <c:v>21.18</c:v>
                </c:pt>
                <c:pt idx="7">
                  <c:v>23.96</c:v>
                </c:pt>
                <c:pt idx="8">
                  <c:v>32.479999999999997</c:v>
                </c:pt>
                <c:pt idx="9">
                  <c:v>32.479999999999997</c:v>
                </c:pt>
                <c:pt idx="10">
                  <c:v>32.479999999999997</c:v>
                </c:pt>
                <c:pt idx="11">
                  <c:v>34.53</c:v>
                </c:pt>
                <c:pt idx="12">
                  <c:v>36.58</c:v>
                </c:pt>
                <c:pt idx="13">
                  <c:v>39.659999999999997</c:v>
                </c:pt>
                <c:pt idx="14">
                  <c:v>41.71</c:v>
                </c:pt>
                <c:pt idx="15">
                  <c:v>45.81</c:v>
                </c:pt>
                <c:pt idx="16">
                  <c:v>47.86</c:v>
                </c:pt>
                <c:pt idx="17">
                  <c:v>51.97</c:v>
                </c:pt>
                <c:pt idx="18">
                  <c:v>55.45</c:v>
                </c:pt>
                <c:pt idx="19">
                  <c:v>59.14</c:v>
                </c:pt>
              </c:numCache>
            </c:numRef>
          </c:yVal>
          <c:smooth val="0"/>
        </c:ser>
        <c:ser>
          <c:idx val="4"/>
          <c:order val="4"/>
          <c:tx>
            <c:v>Solo Natural</c:v>
          </c:tx>
          <c:spPr>
            <a:ln w="25400" cap="flat" cmpd="sng" algn="ctr">
              <a:solidFill>
                <a:srgbClr val="00B0F0"/>
              </a:solidFill>
              <a:prstDash val="solid"/>
            </a:ln>
            <a:effectLst/>
          </c:spPr>
          <c:marker>
            <c:spPr>
              <a:solidFill>
                <a:srgbClr val="00B0F0"/>
              </a:solidFill>
              <a:ln w="25400" cap="flat" cmpd="sng" algn="ctr">
                <a:solidFill>
                  <a:srgbClr val="00B0F0"/>
                </a:solidFill>
                <a:prstDash val="solid"/>
              </a:ln>
              <a:effectLst/>
            </c:spPr>
          </c:marker>
          <c:xVal>
            <c:numRef>
              <c:f>'[1]entrada de dados'!$P$33:$P$52</c:f>
              <c:numCache>
                <c:formatCode>General</c:formatCode>
                <c:ptCount val="20"/>
                <c:pt idx="0">
                  <c:v>4.8</c:v>
                </c:pt>
                <c:pt idx="1">
                  <c:v>2</c:v>
                </c:pt>
                <c:pt idx="2">
                  <c:v>1.18</c:v>
                </c:pt>
                <c:pt idx="3">
                  <c:v>0.6</c:v>
                </c:pt>
                <c:pt idx="4">
                  <c:v>0.42</c:v>
                </c:pt>
                <c:pt idx="5">
                  <c:v>0.3</c:v>
                </c:pt>
                <c:pt idx="6">
                  <c:v>0.105</c:v>
                </c:pt>
                <c:pt idx="7">
                  <c:v>7.4999999999999997E-2</c:v>
                </c:pt>
                <c:pt idx="8">
                  <c:v>6.2700000000000006E-2</c:v>
                </c:pt>
                <c:pt idx="9">
                  <c:v>4.4299999999999999E-2</c:v>
                </c:pt>
                <c:pt idx="10">
                  <c:v>3.15E-2</c:v>
                </c:pt>
                <c:pt idx="11">
                  <c:v>2.1299999999999999E-2</c:v>
                </c:pt>
                <c:pt idx="12">
                  <c:v>1.54E-2</c:v>
                </c:pt>
                <c:pt idx="13">
                  <c:v>1.1299999999999999E-2</c:v>
                </c:pt>
                <c:pt idx="14">
                  <c:v>8.0000000000000002E-3</c:v>
                </c:pt>
                <c:pt idx="15">
                  <c:v>5.7000000000000002E-3</c:v>
                </c:pt>
                <c:pt idx="16">
                  <c:v>4.1000000000000003E-3</c:v>
                </c:pt>
                <c:pt idx="17">
                  <c:v>2.8999999999999998E-3</c:v>
                </c:pt>
                <c:pt idx="18">
                  <c:v>2.0999999999999999E-3</c:v>
                </c:pt>
                <c:pt idx="19">
                  <c:v>1.1999999999999999E-3</c:v>
                </c:pt>
              </c:numCache>
            </c:numRef>
          </c:xVal>
          <c:yVal>
            <c:numRef>
              <c:f>'[1]entrada de dados'!$Q$33:$Q$52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0.27</c:v>
                </c:pt>
                <c:pt idx="3">
                  <c:v>0.64</c:v>
                </c:pt>
                <c:pt idx="4">
                  <c:v>1.22</c:v>
                </c:pt>
                <c:pt idx="5">
                  <c:v>1.92</c:v>
                </c:pt>
                <c:pt idx="6">
                  <c:v>4.1500000000000004</c:v>
                </c:pt>
                <c:pt idx="7">
                  <c:v>5.9</c:v>
                </c:pt>
                <c:pt idx="8">
                  <c:v>14.76</c:v>
                </c:pt>
                <c:pt idx="9">
                  <c:v>14.76</c:v>
                </c:pt>
                <c:pt idx="10">
                  <c:v>15.93</c:v>
                </c:pt>
                <c:pt idx="11">
                  <c:v>16.39</c:v>
                </c:pt>
                <c:pt idx="12">
                  <c:v>21.01</c:v>
                </c:pt>
                <c:pt idx="13">
                  <c:v>22.18</c:v>
                </c:pt>
                <c:pt idx="14">
                  <c:v>23.35</c:v>
                </c:pt>
                <c:pt idx="15">
                  <c:v>25.68</c:v>
                </c:pt>
                <c:pt idx="16">
                  <c:v>26.85</c:v>
                </c:pt>
                <c:pt idx="17">
                  <c:v>29.18</c:v>
                </c:pt>
                <c:pt idx="18">
                  <c:v>32.68</c:v>
                </c:pt>
                <c:pt idx="19">
                  <c:v>32.68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990872"/>
        <c:axId val="140017208"/>
      </c:scatterChart>
      <c:valAx>
        <c:axId val="139990872"/>
        <c:scaling>
          <c:logBase val="10"/>
          <c:orientation val="minMax"/>
          <c:max val="100"/>
          <c:min val="1.0000000000000005E-3"/>
        </c:scaling>
        <c:delete val="0"/>
        <c:axPos val="t"/>
        <c:majorGridlines/>
        <c:minorGridlines/>
        <c:numFmt formatCode="General" sourceLinked="1"/>
        <c:majorTickMark val="out"/>
        <c:minorTickMark val="none"/>
        <c:tickLblPos val="high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0017208"/>
        <c:crossesAt val="100"/>
        <c:crossBetween val="midCat"/>
      </c:valAx>
      <c:valAx>
        <c:axId val="140017208"/>
        <c:scaling>
          <c:orientation val="maxMin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Porcentagem Retida</a:t>
                </a:r>
              </a:p>
            </c:rich>
          </c:tx>
          <c:layout>
            <c:manualLayout>
              <c:xMode val="edge"/>
              <c:yMode val="edge"/>
              <c:x val="1.0416631906341782E-2"/>
              <c:y val="0.4239865235646192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39990872"/>
        <c:crossesAt val="1E-3"/>
        <c:crossBetween val="midCat"/>
      </c:valAx>
    </c:plotArea>
    <c:legend>
      <c:legendPos val="b"/>
      <c:layout>
        <c:manualLayout>
          <c:xMode val="edge"/>
          <c:yMode val="edge"/>
          <c:x val="0.22021643382596734"/>
          <c:y val="0.94804749082215611"/>
          <c:w val="0.42451319501932672"/>
          <c:h val="3.794450329041121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</cdr:x>
      <cdr:y>0.12425</cdr:y>
    </cdr:from>
    <cdr:to>
      <cdr:x>0.08</cdr:x>
      <cdr:y>0.12775</cdr:y>
    </cdr:to>
    <cdr:sp macro="" textlink="">
      <cdr:nvSpPr>
        <cdr:cNvPr id="1093" name="Texto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22376" y="700621"/>
          <a:ext cx="0" cy="197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0.08225</cdr:x>
      <cdr:y>0.1105</cdr:y>
    </cdr:from>
    <cdr:to>
      <cdr:x>0.7615</cdr:x>
      <cdr:y>0.13425</cdr:y>
    </cdr:to>
    <cdr:sp macro="" textlink="">
      <cdr:nvSpPr>
        <cdr:cNvPr id="1095" name="Texto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42950" y="623087"/>
          <a:ext cx="6220206" cy="1339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0.09146</cdr:x>
      <cdr:y>0.12775</cdr:y>
    </cdr:from>
    <cdr:to>
      <cdr:x>0.12335</cdr:x>
      <cdr:y>0.12793</cdr:y>
    </cdr:to>
    <cdr:sp macro="" textlink="">
      <cdr:nvSpPr>
        <cdr:cNvPr id="1096" name="Line 7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828053" y="721590"/>
          <a:ext cx="291855" cy="97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0.075</cdr:x>
      <cdr:y>0.12796</cdr:y>
    </cdr:from>
    <cdr:to>
      <cdr:x>0.0922</cdr:x>
      <cdr:y>0.128</cdr:y>
    </cdr:to>
    <cdr:sp macro="" textlink="">
      <cdr:nvSpPr>
        <cdr:cNvPr id="1097" name="Line 7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677360" y="722779"/>
          <a:ext cx="157477" cy="20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0.36255</cdr:x>
      <cdr:y>0.10942</cdr:y>
    </cdr:from>
    <cdr:to>
      <cdr:x>0.36255</cdr:x>
      <cdr:y>0.14417</cdr:y>
    </cdr:to>
    <cdr:sp macro="" textlink="">
      <cdr:nvSpPr>
        <cdr:cNvPr id="1099" name="Line 7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3317649" y="619385"/>
          <a:ext cx="0" cy="19670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0.44643</cdr:x>
      <cdr:y>0.11021</cdr:y>
    </cdr:from>
    <cdr:to>
      <cdr:x>0.44643</cdr:x>
      <cdr:y>0.14696</cdr:y>
    </cdr:to>
    <cdr:sp macro="" textlink="">
      <cdr:nvSpPr>
        <cdr:cNvPr id="1100" name="Line 7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4085196" y="623870"/>
          <a:ext cx="0" cy="20802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0.50658</cdr:x>
      <cdr:y>0.11167</cdr:y>
    </cdr:from>
    <cdr:to>
      <cdr:x>0.50665</cdr:x>
      <cdr:y>0.14219</cdr:y>
    </cdr:to>
    <cdr:sp macro="" textlink="">
      <cdr:nvSpPr>
        <cdr:cNvPr id="1102" name="Line 78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4635626" y="632113"/>
          <a:ext cx="668" cy="17274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0.58831</cdr:x>
      <cdr:y>0.11185</cdr:y>
    </cdr:from>
    <cdr:to>
      <cdr:x>0.58831</cdr:x>
      <cdr:y>0.1391</cdr:y>
    </cdr:to>
    <cdr:sp macro="" textlink="">
      <cdr:nvSpPr>
        <cdr:cNvPr id="1105" name="Line 8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83488" y="633126"/>
          <a:ext cx="0" cy="15425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0.51244</cdr:x>
      <cdr:y>0.07695</cdr:y>
    </cdr:from>
    <cdr:to>
      <cdr:x>0.58082</cdr:x>
      <cdr:y>0.14492</cdr:y>
    </cdr:to>
    <cdr:sp macro="" textlink="">
      <cdr:nvSpPr>
        <cdr:cNvPr id="1112" name="Texto 2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89236" y="435554"/>
          <a:ext cx="625713" cy="3847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areia grossa</a:t>
          </a:r>
        </a:p>
      </cdr:txBody>
    </cdr:sp>
  </cdr:relSizeAnchor>
  <cdr:relSizeAnchor xmlns:cdr="http://schemas.openxmlformats.org/drawingml/2006/chartDrawing">
    <cdr:from>
      <cdr:x>0.149</cdr:x>
      <cdr:y>0.14675</cdr:y>
    </cdr:from>
    <cdr:to>
      <cdr:x>0.28</cdr:x>
      <cdr:y>0.1755</cdr:y>
    </cdr:to>
    <cdr:sp macro="" textlink="">
      <cdr:nvSpPr>
        <cdr:cNvPr id="1115" name="Texto 3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53312" y="827494"/>
          <a:ext cx="1200150" cy="1621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Peneiras   Número      </a:t>
          </a:r>
        </a:p>
      </cdr:txBody>
    </cdr:sp>
  </cdr:relSizeAnchor>
  <cdr:relSizeAnchor xmlns:cdr="http://schemas.openxmlformats.org/drawingml/2006/chartDrawing">
    <cdr:from>
      <cdr:x>0.36325</cdr:x>
      <cdr:y>0.17475</cdr:y>
    </cdr:from>
    <cdr:to>
      <cdr:x>0.36325</cdr:x>
      <cdr:y>0.1825</cdr:y>
    </cdr:to>
    <cdr:sp macro="" textlink="">
      <cdr:nvSpPr>
        <cdr:cNvPr id="1116" name="Line 9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3321558" y="985380"/>
          <a:ext cx="0" cy="4370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0.64525</cdr:x>
      <cdr:y>0.17325</cdr:y>
    </cdr:from>
    <cdr:to>
      <cdr:x>0.64525</cdr:x>
      <cdr:y>0.1825</cdr:y>
    </cdr:to>
    <cdr:sp macro="" textlink="">
      <cdr:nvSpPr>
        <cdr:cNvPr id="1117" name="Line 9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900166" y="976922"/>
          <a:ext cx="0" cy="5215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0.587</cdr:x>
      <cdr:y>0.17325</cdr:y>
    </cdr:from>
    <cdr:to>
      <cdr:x>0.587</cdr:x>
      <cdr:y>0.1825</cdr:y>
    </cdr:to>
    <cdr:sp macro="" textlink="">
      <cdr:nvSpPr>
        <cdr:cNvPr id="1118" name="Line 9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5367528" y="976922"/>
          <a:ext cx="0" cy="5215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0.40525</cdr:x>
      <cdr:y>0.17475</cdr:y>
    </cdr:from>
    <cdr:to>
      <cdr:x>0.40525</cdr:x>
      <cdr:y>0.1825</cdr:y>
    </cdr:to>
    <cdr:sp macro="" textlink="">
      <cdr:nvSpPr>
        <cdr:cNvPr id="1119" name="Line 9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3705606" y="985380"/>
          <a:ext cx="0" cy="4370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0.44679</cdr:x>
      <cdr:y>0.17379</cdr:y>
    </cdr:from>
    <cdr:to>
      <cdr:x>0.44679</cdr:x>
      <cdr:y>0.18154</cdr:y>
    </cdr:to>
    <cdr:sp macro="" textlink="">
      <cdr:nvSpPr>
        <cdr:cNvPr id="1120" name="Line 9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089710" y="981602"/>
          <a:ext cx="0" cy="4377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0.35174</cdr:x>
      <cdr:y>0.14771</cdr:y>
    </cdr:from>
    <cdr:to>
      <cdr:x>0.38724</cdr:x>
      <cdr:y>0.17146</cdr:y>
    </cdr:to>
    <cdr:sp macro="" textlink="">
      <cdr:nvSpPr>
        <cdr:cNvPr id="1121" name="Texto 4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19693" y="834335"/>
          <a:ext cx="324950" cy="1341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200</a:t>
          </a:r>
        </a:p>
      </cdr:txBody>
    </cdr:sp>
  </cdr:relSizeAnchor>
  <cdr:relSizeAnchor xmlns:cdr="http://schemas.openxmlformats.org/drawingml/2006/chartDrawing">
    <cdr:from>
      <cdr:x>0.3929</cdr:x>
      <cdr:y>0.14675</cdr:y>
    </cdr:from>
    <cdr:to>
      <cdr:x>0.42415</cdr:x>
      <cdr:y>0.17375</cdr:y>
    </cdr:to>
    <cdr:sp macro="" textlink="">
      <cdr:nvSpPr>
        <cdr:cNvPr id="1122" name="Texto 4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96410" y="828892"/>
          <a:ext cx="286047" cy="1525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100</a:t>
          </a:r>
        </a:p>
      </cdr:txBody>
    </cdr:sp>
  </cdr:relSizeAnchor>
  <cdr:relSizeAnchor xmlns:cdr="http://schemas.openxmlformats.org/drawingml/2006/chartDrawing">
    <cdr:from>
      <cdr:x>0.43905</cdr:x>
      <cdr:y>0.14771</cdr:y>
    </cdr:from>
    <cdr:to>
      <cdr:x>0.46405</cdr:x>
      <cdr:y>0.17971</cdr:y>
    </cdr:to>
    <cdr:sp macro="" textlink="">
      <cdr:nvSpPr>
        <cdr:cNvPr id="1123" name="Texto 4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18835" y="834335"/>
          <a:ext cx="228838" cy="1807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50</a:t>
          </a:r>
        </a:p>
      </cdr:txBody>
    </cdr:sp>
  </cdr:relSizeAnchor>
  <cdr:relSizeAnchor xmlns:cdr="http://schemas.openxmlformats.org/drawingml/2006/chartDrawing">
    <cdr:from>
      <cdr:x>0.57791</cdr:x>
      <cdr:y>0.14723</cdr:y>
    </cdr:from>
    <cdr:to>
      <cdr:x>0.60916</cdr:x>
      <cdr:y>0.17098</cdr:y>
    </cdr:to>
    <cdr:sp macro="" textlink="">
      <cdr:nvSpPr>
        <cdr:cNvPr id="1124" name="Texto 4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89936" y="831613"/>
          <a:ext cx="286048" cy="1341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10</a:t>
          </a:r>
        </a:p>
      </cdr:txBody>
    </cdr:sp>
  </cdr:relSizeAnchor>
  <cdr:relSizeAnchor xmlns:cdr="http://schemas.openxmlformats.org/drawingml/2006/chartDrawing">
    <cdr:from>
      <cdr:x>0.63793</cdr:x>
      <cdr:y>0.14723</cdr:y>
    </cdr:from>
    <cdr:to>
      <cdr:x>0.66293</cdr:x>
      <cdr:y>0.17098</cdr:y>
    </cdr:to>
    <cdr:sp macro="" textlink="">
      <cdr:nvSpPr>
        <cdr:cNvPr id="1125" name="Texto 5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39270" y="831613"/>
          <a:ext cx="228838" cy="1341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4</a:t>
          </a:r>
        </a:p>
      </cdr:txBody>
    </cdr:sp>
  </cdr:relSizeAnchor>
  <cdr:relSizeAnchor xmlns:cdr="http://schemas.openxmlformats.org/drawingml/2006/chartDrawing">
    <cdr:from>
      <cdr:x>0.07535</cdr:x>
      <cdr:y>0.09496</cdr:y>
    </cdr:from>
    <cdr:to>
      <cdr:x>0.1211</cdr:x>
      <cdr:y>0.12546</cdr:y>
    </cdr:to>
    <cdr:sp macro="" textlink="">
      <cdr:nvSpPr>
        <cdr:cNvPr id="1126" name="Texto 5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0367" y="537514"/>
          <a:ext cx="418649" cy="1726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argila</a:t>
          </a:r>
        </a:p>
      </cdr:txBody>
    </cdr:sp>
  </cdr:relSizeAnchor>
  <cdr:relSizeAnchor xmlns:cdr="http://schemas.openxmlformats.org/drawingml/2006/chartDrawing">
    <cdr:from>
      <cdr:x>0.22621</cdr:x>
      <cdr:y>0.09952</cdr:y>
    </cdr:from>
    <cdr:to>
      <cdr:x>0.25746</cdr:x>
      <cdr:y>0.12327</cdr:y>
    </cdr:to>
    <cdr:sp macro="" textlink="">
      <cdr:nvSpPr>
        <cdr:cNvPr id="1127" name="Texto 5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69982" y="563349"/>
          <a:ext cx="285963" cy="1344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silte</a:t>
          </a:r>
        </a:p>
      </cdr:txBody>
    </cdr:sp>
  </cdr:relSizeAnchor>
  <cdr:relSizeAnchor xmlns:cdr="http://schemas.openxmlformats.org/drawingml/2006/chartDrawing">
    <cdr:from>
      <cdr:x>0.28175</cdr:x>
      <cdr:y>0.134</cdr:y>
    </cdr:from>
    <cdr:to>
      <cdr:x>0.29425</cdr:x>
      <cdr:y>0.14575</cdr:y>
    </cdr:to>
    <cdr:sp macro="" textlink="">
      <cdr:nvSpPr>
        <cdr:cNvPr id="1128" name="Texto 5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76322" y="755599"/>
          <a:ext cx="114300" cy="662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0.37059</cdr:x>
      <cdr:y>0.09661</cdr:y>
    </cdr:from>
    <cdr:to>
      <cdr:x>0.43309</cdr:x>
      <cdr:y>0.12361</cdr:y>
    </cdr:to>
    <cdr:sp macro="" textlink="">
      <cdr:nvSpPr>
        <cdr:cNvPr id="1129" name="Texto 5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91158" y="546891"/>
          <a:ext cx="571925" cy="1528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areia fina</a:t>
          </a:r>
        </a:p>
      </cdr:txBody>
    </cdr:sp>
  </cdr:relSizeAnchor>
  <cdr:relSizeAnchor xmlns:cdr="http://schemas.openxmlformats.org/drawingml/2006/chartDrawing">
    <cdr:from>
      <cdr:x>0.45593</cdr:x>
      <cdr:y>0.06931</cdr:y>
    </cdr:from>
    <cdr:to>
      <cdr:x>0.49442</cdr:x>
      <cdr:y>0.13176</cdr:y>
    </cdr:to>
    <cdr:sp macro="" textlink="">
      <cdr:nvSpPr>
        <cdr:cNvPr id="1130" name="Texto 5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72085" y="392323"/>
          <a:ext cx="352290" cy="3535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areia</a:t>
          </a:r>
        </a:p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média</a:t>
          </a:r>
        </a:p>
      </cdr:txBody>
    </cdr:sp>
  </cdr:relSizeAnchor>
  <cdr:relSizeAnchor xmlns:cdr="http://schemas.openxmlformats.org/drawingml/2006/chartDrawing">
    <cdr:from>
      <cdr:x>0.5966</cdr:x>
      <cdr:y>0.09206</cdr:y>
    </cdr:from>
    <cdr:to>
      <cdr:x>0.84508</cdr:x>
      <cdr:y>0.12756</cdr:y>
    </cdr:to>
    <cdr:sp macro="" textlink="">
      <cdr:nvSpPr>
        <cdr:cNvPr id="1132" name="Texto 5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461000" y="519981"/>
          <a:ext cx="2274455" cy="2005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pedregulho</a:t>
          </a:r>
        </a:p>
      </cdr:txBody>
    </cdr:sp>
  </cdr:relSizeAnchor>
  <cdr:relSizeAnchor xmlns:cdr="http://schemas.openxmlformats.org/drawingml/2006/chartDrawing">
    <cdr:from>
      <cdr:x>0.1235</cdr:x>
      <cdr:y>0.137</cdr:y>
    </cdr:from>
    <cdr:to>
      <cdr:x>0.134</cdr:x>
      <cdr:y>0.169</cdr:y>
    </cdr:to>
    <cdr:sp macro="" textlink="">
      <cdr:nvSpPr>
        <cdr:cNvPr id="1133" name="Texto 6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20140" y="772516"/>
          <a:ext cx="96012" cy="1804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0.28625</cdr:x>
      <cdr:y>0.13225</cdr:y>
    </cdr:from>
    <cdr:to>
      <cdr:x>0.30075</cdr:x>
      <cdr:y>0.1745</cdr:y>
    </cdr:to>
    <cdr:sp macro="" textlink="">
      <cdr:nvSpPr>
        <cdr:cNvPr id="1134" name="Texto 6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17470" y="745731"/>
          <a:ext cx="132588" cy="2382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0.14</cdr:x>
      <cdr:y>0.12772</cdr:y>
    </cdr:from>
    <cdr:to>
      <cdr:x>0.36369</cdr:x>
      <cdr:y>0.12788</cdr:y>
    </cdr:to>
    <cdr:sp macro="" textlink="">
      <cdr:nvSpPr>
        <cdr:cNvPr id="47" name="Line 7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271961" y="722966"/>
          <a:ext cx="2051531" cy="93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0.12354</cdr:x>
      <cdr:y>0.12776</cdr:y>
    </cdr:from>
    <cdr:to>
      <cdr:x>0.14074</cdr:x>
      <cdr:y>0.1278</cdr:y>
    </cdr:to>
    <cdr:sp macro="" textlink="">
      <cdr:nvSpPr>
        <cdr:cNvPr id="48" name="Line 7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1121641" y="721626"/>
          <a:ext cx="157477" cy="20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0.37941</cdr:x>
      <cdr:y>0.12788</cdr:y>
    </cdr:from>
    <cdr:to>
      <cdr:x>0.44634</cdr:x>
      <cdr:y>0.12805</cdr:y>
    </cdr:to>
    <cdr:sp macro="" textlink="">
      <cdr:nvSpPr>
        <cdr:cNvPr id="49" name="Line 7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3471863" y="723899"/>
          <a:ext cx="612504" cy="93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0.36239</cdr:x>
      <cdr:y>0.12802</cdr:y>
    </cdr:from>
    <cdr:to>
      <cdr:x>0.3796</cdr:x>
      <cdr:y>0.12806</cdr:y>
    </cdr:to>
    <cdr:sp macro="" textlink="">
      <cdr:nvSpPr>
        <cdr:cNvPr id="50" name="Line 7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3316142" y="724661"/>
          <a:ext cx="157485" cy="22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0.37672</cdr:x>
      <cdr:y>0.12784</cdr:y>
    </cdr:from>
    <cdr:to>
      <cdr:x>0.589</cdr:x>
      <cdr:y>0.12787</cdr:y>
    </cdr:to>
    <cdr:sp macro="" textlink="">
      <cdr:nvSpPr>
        <cdr:cNvPr id="51" name="Line 7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3447323" y="723649"/>
          <a:ext cx="1942533" cy="17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0.4469</cdr:x>
      <cdr:y>0.12776</cdr:y>
    </cdr:from>
    <cdr:to>
      <cdr:x>0.4641</cdr:x>
      <cdr:y>0.1278</cdr:y>
    </cdr:to>
    <cdr:sp macro="" textlink="">
      <cdr:nvSpPr>
        <cdr:cNvPr id="52" name="Line 7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4089488" y="723195"/>
          <a:ext cx="157394" cy="22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0.44247</cdr:x>
      <cdr:y>0.12778</cdr:y>
    </cdr:from>
    <cdr:to>
      <cdr:x>0.50717</cdr:x>
      <cdr:y>0.12781</cdr:y>
    </cdr:to>
    <cdr:sp macro="" textlink="">
      <cdr:nvSpPr>
        <cdr:cNvPr id="53" name="Line 7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048986" y="723309"/>
          <a:ext cx="592057" cy="17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0.50688</cdr:x>
      <cdr:y>0.1273</cdr:y>
    </cdr:from>
    <cdr:to>
      <cdr:x>0.52396</cdr:x>
      <cdr:y>0.12782</cdr:y>
    </cdr:to>
    <cdr:sp macro="" textlink="">
      <cdr:nvSpPr>
        <cdr:cNvPr id="54" name="Line 7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4638329" y="720590"/>
          <a:ext cx="156296" cy="294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0.60442</cdr:x>
      <cdr:y>0.12772</cdr:y>
    </cdr:from>
    <cdr:to>
      <cdr:x>0.85296</cdr:x>
      <cdr:y>0.12775</cdr:y>
    </cdr:to>
    <cdr:sp macro="" textlink="">
      <cdr:nvSpPr>
        <cdr:cNvPr id="55" name="Line 7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532606" y="721412"/>
          <a:ext cx="2275008" cy="17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0.58796</cdr:x>
      <cdr:y>0.12776</cdr:y>
    </cdr:from>
    <cdr:to>
      <cdr:x>0.60516</cdr:x>
      <cdr:y>0.1278</cdr:y>
    </cdr:to>
    <cdr:sp macro="" textlink="">
      <cdr:nvSpPr>
        <cdr:cNvPr id="56" name="Line 7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5381913" y="721625"/>
          <a:ext cx="157477" cy="20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0.12373</cdr:x>
      <cdr:y>0.11008</cdr:y>
    </cdr:from>
    <cdr:to>
      <cdr:x>0.12373</cdr:x>
      <cdr:y>0.14483</cdr:y>
    </cdr:to>
    <cdr:sp macro="" textlink="">
      <cdr:nvSpPr>
        <cdr:cNvPr id="57" name="Line 7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1123384" y="621790"/>
          <a:ext cx="0" cy="19627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0.08</cdr:x>
      <cdr:y>0.12425</cdr:y>
    </cdr:from>
    <cdr:to>
      <cdr:x>0.08</cdr:x>
      <cdr:y>0.12775</cdr:y>
    </cdr:to>
    <cdr:sp macro="" textlink="">
      <cdr:nvSpPr>
        <cdr:cNvPr id="2" name="Texto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22376" y="700621"/>
          <a:ext cx="0" cy="197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0.08225</cdr:x>
      <cdr:y>0.1105</cdr:y>
    </cdr:from>
    <cdr:to>
      <cdr:x>0.7615</cdr:x>
      <cdr:y>0.13425</cdr:y>
    </cdr:to>
    <cdr:sp macro="" textlink="">
      <cdr:nvSpPr>
        <cdr:cNvPr id="3" name="Texto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42950" y="623087"/>
          <a:ext cx="6220206" cy="1339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0.09146</cdr:x>
      <cdr:y>0.12775</cdr:y>
    </cdr:from>
    <cdr:to>
      <cdr:x>0.12335</cdr:x>
      <cdr:y>0.12793</cdr:y>
    </cdr:to>
    <cdr:sp macro="" textlink="">
      <cdr:nvSpPr>
        <cdr:cNvPr id="4" name="Line 7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828053" y="721590"/>
          <a:ext cx="291855" cy="97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0.075</cdr:x>
      <cdr:y>0.12796</cdr:y>
    </cdr:from>
    <cdr:to>
      <cdr:x>0.0922</cdr:x>
      <cdr:y>0.128</cdr:y>
    </cdr:to>
    <cdr:sp macro="" textlink="">
      <cdr:nvSpPr>
        <cdr:cNvPr id="5" name="Line 7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677360" y="722779"/>
          <a:ext cx="157477" cy="20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0.36255</cdr:x>
      <cdr:y>0.10942</cdr:y>
    </cdr:from>
    <cdr:to>
      <cdr:x>0.36255</cdr:x>
      <cdr:y>0.14417</cdr:y>
    </cdr:to>
    <cdr:sp macro="" textlink="">
      <cdr:nvSpPr>
        <cdr:cNvPr id="6" name="Line 7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3317649" y="619385"/>
          <a:ext cx="0" cy="19670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0.44643</cdr:x>
      <cdr:y>0.11021</cdr:y>
    </cdr:from>
    <cdr:to>
      <cdr:x>0.44643</cdr:x>
      <cdr:y>0.14696</cdr:y>
    </cdr:to>
    <cdr:sp macro="" textlink="">
      <cdr:nvSpPr>
        <cdr:cNvPr id="7" name="Line 7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4085196" y="623870"/>
          <a:ext cx="0" cy="20802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0.50658</cdr:x>
      <cdr:y>0.11167</cdr:y>
    </cdr:from>
    <cdr:to>
      <cdr:x>0.50665</cdr:x>
      <cdr:y>0.14219</cdr:y>
    </cdr:to>
    <cdr:sp macro="" textlink="">
      <cdr:nvSpPr>
        <cdr:cNvPr id="8" name="Line 78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4635626" y="632113"/>
          <a:ext cx="668" cy="17274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0.58831</cdr:x>
      <cdr:y>0.11185</cdr:y>
    </cdr:from>
    <cdr:to>
      <cdr:x>0.58831</cdr:x>
      <cdr:y>0.1391</cdr:y>
    </cdr:to>
    <cdr:sp macro="" textlink="">
      <cdr:nvSpPr>
        <cdr:cNvPr id="9" name="Line 8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83488" y="633126"/>
          <a:ext cx="0" cy="15425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0.51244</cdr:x>
      <cdr:y>0.07695</cdr:y>
    </cdr:from>
    <cdr:to>
      <cdr:x>0.58082</cdr:x>
      <cdr:y>0.14492</cdr:y>
    </cdr:to>
    <cdr:sp macro="" textlink="">
      <cdr:nvSpPr>
        <cdr:cNvPr id="10" name="Texto 2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89236" y="435554"/>
          <a:ext cx="625713" cy="3847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areia grossa</a:t>
          </a:r>
        </a:p>
      </cdr:txBody>
    </cdr:sp>
  </cdr:relSizeAnchor>
  <cdr:relSizeAnchor xmlns:cdr="http://schemas.openxmlformats.org/drawingml/2006/chartDrawing">
    <cdr:from>
      <cdr:x>0.149</cdr:x>
      <cdr:y>0.14675</cdr:y>
    </cdr:from>
    <cdr:to>
      <cdr:x>0.28</cdr:x>
      <cdr:y>0.1755</cdr:y>
    </cdr:to>
    <cdr:sp macro="" textlink="">
      <cdr:nvSpPr>
        <cdr:cNvPr id="11" name="Texto 3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53312" y="827494"/>
          <a:ext cx="1200150" cy="1621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Peneiras   Número      </a:t>
          </a:r>
        </a:p>
      </cdr:txBody>
    </cdr:sp>
  </cdr:relSizeAnchor>
  <cdr:relSizeAnchor xmlns:cdr="http://schemas.openxmlformats.org/drawingml/2006/chartDrawing">
    <cdr:from>
      <cdr:x>0.36325</cdr:x>
      <cdr:y>0.17475</cdr:y>
    </cdr:from>
    <cdr:to>
      <cdr:x>0.36325</cdr:x>
      <cdr:y>0.1825</cdr:y>
    </cdr:to>
    <cdr:sp macro="" textlink="">
      <cdr:nvSpPr>
        <cdr:cNvPr id="12" name="Line 9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3321558" y="985380"/>
          <a:ext cx="0" cy="4370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0.64525</cdr:x>
      <cdr:y>0.17325</cdr:y>
    </cdr:from>
    <cdr:to>
      <cdr:x>0.64525</cdr:x>
      <cdr:y>0.1825</cdr:y>
    </cdr:to>
    <cdr:sp macro="" textlink="">
      <cdr:nvSpPr>
        <cdr:cNvPr id="13" name="Line 9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900166" y="976922"/>
          <a:ext cx="0" cy="5215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0.587</cdr:x>
      <cdr:y>0.17325</cdr:y>
    </cdr:from>
    <cdr:to>
      <cdr:x>0.587</cdr:x>
      <cdr:y>0.1825</cdr:y>
    </cdr:to>
    <cdr:sp macro="" textlink="">
      <cdr:nvSpPr>
        <cdr:cNvPr id="14" name="Line 9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5367528" y="976922"/>
          <a:ext cx="0" cy="5215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0.40525</cdr:x>
      <cdr:y>0.17475</cdr:y>
    </cdr:from>
    <cdr:to>
      <cdr:x>0.40525</cdr:x>
      <cdr:y>0.1825</cdr:y>
    </cdr:to>
    <cdr:sp macro="" textlink="">
      <cdr:nvSpPr>
        <cdr:cNvPr id="15" name="Line 9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3705606" y="985380"/>
          <a:ext cx="0" cy="4370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0.44679</cdr:x>
      <cdr:y>0.17379</cdr:y>
    </cdr:from>
    <cdr:to>
      <cdr:x>0.44679</cdr:x>
      <cdr:y>0.18154</cdr:y>
    </cdr:to>
    <cdr:sp macro="" textlink="">
      <cdr:nvSpPr>
        <cdr:cNvPr id="16" name="Line 9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089710" y="981602"/>
          <a:ext cx="0" cy="4377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0.35174</cdr:x>
      <cdr:y>0.14771</cdr:y>
    </cdr:from>
    <cdr:to>
      <cdr:x>0.38724</cdr:x>
      <cdr:y>0.17146</cdr:y>
    </cdr:to>
    <cdr:sp macro="" textlink="">
      <cdr:nvSpPr>
        <cdr:cNvPr id="17" name="Texto 4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19693" y="834335"/>
          <a:ext cx="324950" cy="1341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200</a:t>
          </a:r>
        </a:p>
      </cdr:txBody>
    </cdr:sp>
  </cdr:relSizeAnchor>
  <cdr:relSizeAnchor xmlns:cdr="http://schemas.openxmlformats.org/drawingml/2006/chartDrawing">
    <cdr:from>
      <cdr:x>0.3929</cdr:x>
      <cdr:y>0.14675</cdr:y>
    </cdr:from>
    <cdr:to>
      <cdr:x>0.42415</cdr:x>
      <cdr:y>0.17375</cdr:y>
    </cdr:to>
    <cdr:sp macro="" textlink="">
      <cdr:nvSpPr>
        <cdr:cNvPr id="18" name="Texto 4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96410" y="828892"/>
          <a:ext cx="286047" cy="1525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100</a:t>
          </a:r>
        </a:p>
      </cdr:txBody>
    </cdr:sp>
  </cdr:relSizeAnchor>
  <cdr:relSizeAnchor xmlns:cdr="http://schemas.openxmlformats.org/drawingml/2006/chartDrawing">
    <cdr:from>
      <cdr:x>0.43905</cdr:x>
      <cdr:y>0.14771</cdr:y>
    </cdr:from>
    <cdr:to>
      <cdr:x>0.46405</cdr:x>
      <cdr:y>0.17971</cdr:y>
    </cdr:to>
    <cdr:sp macro="" textlink="">
      <cdr:nvSpPr>
        <cdr:cNvPr id="19" name="Texto 4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18835" y="834335"/>
          <a:ext cx="228838" cy="1807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50</a:t>
          </a:r>
        </a:p>
      </cdr:txBody>
    </cdr:sp>
  </cdr:relSizeAnchor>
  <cdr:relSizeAnchor xmlns:cdr="http://schemas.openxmlformats.org/drawingml/2006/chartDrawing">
    <cdr:from>
      <cdr:x>0.57791</cdr:x>
      <cdr:y>0.14723</cdr:y>
    </cdr:from>
    <cdr:to>
      <cdr:x>0.60916</cdr:x>
      <cdr:y>0.17098</cdr:y>
    </cdr:to>
    <cdr:sp macro="" textlink="">
      <cdr:nvSpPr>
        <cdr:cNvPr id="20" name="Texto 4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89936" y="831613"/>
          <a:ext cx="286048" cy="1341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10</a:t>
          </a:r>
        </a:p>
      </cdr:txBody>
    </cdr:sp>
  </cdr:relSizeAnchor>
  <cdr:relSizeAnchor xmlns:cdr="http://schemas.openxmlformats.org/drawingml/2006/chartDrawing">
    <cdr:from>
      <cdr:x>0.63793</cdr:x>
      <cdr:y>0.14723</cdr:y>
    </cdr:from>
    <cdr:to>
      <cdr:x>0.66293</cdr:x>
      <cdr:y>0.17098</cdr:y>
    </cdr:to>
    <cdr:sp macro="" textlink="">
      <cdr:nvSpPr>
        <cdr:cNvPr id="21" name="Texto 5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39270" y="831613"/>
          <a:ext cx="228838" cy="1341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4</a:t>
          </a:r>
        </a:p>
      </cdr:txBody>
    </cdr:sp>
  </cdr:relSizeAnchor>
  <cdr:relSizeAnchor xmlns:cdr="http://schemas.openxmlformats.org/drawingml/2006/chartDrawing">
    <cdr:from>
      <cdr:x>0.07535</cdr:x>
      <cdr:y>0.09496</cdr:y>
    </cdr:from>
    <cdr:to>
      <cdr:x>0.1211</cdr:x>
      <cdr:y>0.12546</cdr:y>
    </cdr:to>
    <cdr:sp macro="" textlink="">
      <cdr:nvSpPr>
        <cdr:cNvPr id="22" name="Texto 5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0367" y="537514"/>
          <a:ext cx="418649" cy="1726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argila</a:t>
          </a:r>
        </a:p>
      </cdr:txBody>
    </cdr:sp>
  </cdr:relSizeAnchor>
  <cdr:relSizeAnchor xmlns:cdr="http://schemas.openxmlformats.org/drawingml/2006/chartDrawing">
    <cdr:from>
      <cdr:x>0.22621</cdr:x>
      <cdr:y>0.09952</cdr:y>
    </cdr:from>
    <cdr:to>
      <cdr:x>0.25746</cdr:x>
      <cdr:y>0.12327</cdr:y>
    </cdr:to>
    <cdr:sp macro="" textlink="">
      <cdr:nvSpPr>
        <cdr:cNvPr id="23" name="Texto 5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69982" y="563349"/>
          <a:ext cx="285963" cy="1344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silte</a:t>
          </a:r>
        </a:p>
      </cdr:txBody>
    </cdr:sp>
  </cdr:relSizeAnchor>
  <cdr:relSizeAnchor xmlns:cdr="http://schemas.openxmlformats.org/drawingml/2006/chartDrawing">
    <cdr:from>
      <cdr:x>0.28175</cdr:x>
      <cdr:y>0.134</cdr:y>
    </cdr:from>
    <cdr:to>
      <cdr:x>0.29425</cdr:x>
      <cdr:y>0.14575</cdr:y>
    </cdr:to>
    <cdr:sp macro="" textlink="">
      <cdr:nvSpPr>
        <cdr:cNvPr id="24" name="Texto 5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76322" y="755599"/>
          <a:ext cx="114300" cy="662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0.37059</cdr:x>
      <cdr:y>0.09661</cdr:y>
    </cdr:from>
    <cdr:to>
      <cdr:x>0.43309</cdr:x>
      <cdr:y>0.12361</cdr:y>
    </cdr:to>
    <cdr:sp macro="" textlink="">
      <cdr:nvSpPr>
        <cdr:cNvPr id="25" name="Texto 5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91158" y="546891"/>
          <a:ext cx="571925" cy="1528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areia fina</a:t>
          </a:r>
        </a:p>
      </cdr:txBody>
    </cdr:sp>
  </cdr:relSizeAnchor>
  <cdr:relSizeAnchor xmlns:cdr="http://schemas.openxmlformats.org/drawingml/2006/chartDrawing">
    <cdr:from>
      <cdr:x>0.45593</cdr:x>
      <cdr:y>0.06931</cdr:y>
    </cdr:from>
    <cdr:to>
      <cdr:x>0.49442</cdr:x>
      <cdr:y>0.13176</cdr:y>
    </cdr:to>
    <cdr:sp macro="" textlink="">
      <cdr:nvSpPr>
        <cdr:cNvPr id="26" name="Texto 5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72085" y="392323"/>
          <a:ext cx="352290" cy="3535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areia</a:t>
          </a:r>
        </a:p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média</a:t>
          </a:r>
        </a:p>
      </cdr:txBody>
    </cdr:sp>
  </cdr:relSizeAnchor>
  <cdr:relSizeAnchor xmlns:cdr="http://schemas.openxmlformats.org/drawingml/2006/chartDrawing">
    <cdr:from>
      <cdr:x>0.5966</cdr:x>
      <cdr:y>0.09206</cdr:y>
    </cdr:from>
    <cdr:to>
      <cdr:x>0.84508</cdr:x>
      <cdr:y>0.12756</cdr:y>
    </cdr:to>
    <cdr:sp macro="" textlink="">
      <cdr:nvSpPr>
        <cdr:cNvPr id="27" name="Texto 5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461000" y="519981"/>
          <a:ext cx="2274455" cy="2005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pedregulho</a:t>
          </a:r>
        </a:p>
      </cdr:txBody>
    </cdr:sp>
  </cdr:relSizeAnchor>
  <cdr:relSizeAnchor xmlns:cdr="http://schemas.openxmlformats.org/drawingml/2006/chartDrawing">
    <cdr:from>
      <cdr:x>0.1235</cdr:x>
      <cdr:y>0.137</cdr:y>
    </cdr:from>
    <cdr:to>
      <cdr:x>0.134</cdr:x>
      <cdr:y>0.169</cdr:y>
    </cdr:to>
    <cdr:sp macro="" textlink="">
      <cdr:nvSpPr>
        <cdr:cNvPr id="28" name="Texto 6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20140" y="772516"/>
          <a:ext cx="96012" cy="1804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0.28625</cdr:x>
      <cdr:y>0.13225</cdr:y>
    </cdr:from>
    <cdr:to>
      <cdr:x>0.30075</cdr:x>
      <cdr:y>0.1745</cdr:y>
    </cdr:to>
    <cdr:sp macro="" textlink="">
      <cdr:nvSpPr>
        <cdr:cNvPr id="29" name="Texto 6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17470" y="745731"/>
          <a:ext cx="132588" cy="2382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0.14</cdr:x>
      <cdr:y>0.12772</cdr:y>
    </cdr:from>
    <cdr:to>
      <cdr:x>0.36369</cdr:x>
      <cdr:y>0.12788</cdr:y>
    </cdr:to>
    <cdr:sp macro="" textlink="">
      <cdr:nvSpPr>
        <cdr:cNvPr id="30" name="Line 7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271961" y="722966"/>
          <a:ext cx="2051531" cy="93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0.12354</cdr:x>
      <cdr:y>0.12776</cdr:y>
    </cdr:from>
    <cdr:to>
      <cdr:x>0.14074</cdr:x>
      <cdr:y>0.1278</cdr:y>
    </cdr:to>
    <cdr:sp macro="" textlink="">
      <cdr:nvSpPr>
        <cdr:cNvPr id="31" name="Line 7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1121641" y="721626"/>
          <a:ext cx="157477" cy="20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0.37941</cdr:x>
      <cdr:y>0.12788</cdr:y>
    </cdr:from>
    <cdr:to>
      <cdr:x>0.44634</cdr:x>
      <cdr:y>0.12805</cdr:y>
    </cdr:to>
    <cdr:sp macro="" textlink="">
      <cdr:nvSpPr>
        <cdr:cNvPr id="1131" name="Line 7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3471863" y="723899"/>
          <a:ext cx="612504" cy="93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0.36239</cdr:x>
      <cdr:y>0.12802</cdr:y>
    </cdr:from>
    <cdr:to>
      <cdr:x>0.3796</cdr:x>
      <cdr:y>0.12806</cdr:y>
    </cdr:to>
    <cdr:sp macro="" textlink="">
      <cdr:nvSpPr>
        <cdr:cNvPr id="1135" name="Line 7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3316142" y="724661"/>
          <a:ext cx="157485" cy="22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0.37672</cdr:x>
      <cdr:y>0.12784</cdr:y>
    </cdr:from>
    <cdr:to>
      <cdr:x>0.589</cdr:x>
      <cdr:y>0.12787</cdr:y>
    </cdr:to>
    <cdr:sp macro="" textlink="">
      <cdr:nvSpPr>
        <cdr:cNvPr id="1136" name="Line 7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3447323" y="723649"/>
          <a:ext cx="1942533" cy="17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0.4469</cdr:x>
      <cdr:y>0.12776</cdr:y>
    </cdr:from>
    <cdr:to>
      <cdr:x>0.4641</cdr:x>
      <cdr:y>0.1278</cdr:y>
    </cdr:to>
    <cdr:sp macro="" textlink="">
      <cdr:nvSpPr>
        <cdr:cNvPr id="1137" name="Line 7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4089488" y="723195"/>
          <a:ext cx="157394" cy="22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0.44247</cdr:x>
      <cdr:y>0.12778</cdr:y>
    </cdr:from>
    <cdr:to>
      <cdr:x>0.50717</cdr:x>
      <cdr:y>0.12781</cdr:y>
    </cdr:to>
    <cdr:sp macro="" textlink="">
      <cdr:nvSpPr>
        <cdr:cNvPr id="1138" name="Line 7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048986" y="723309"/>
          <a:ext cx="592057" cy="17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0.50688</cdr:x>
      <cdr:y>0.1273</cdr:y>
    </cdr:from>
    <cdr:to>
      <cdr:x>0.52396</cdr:x>
      <cdr:y>0.12782</cdr:y>
    </cdr:to>
    <cdr:sp macro="" textlink="">
      <cdr:nvSpPr>
        <cdr:cNvPr id="1139" name="Line 7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4638329" y="720590"/>
          <a:ext cx="156296" cy="294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0.60442</cdr:x>
      <cdr:y>0.12772</cdr:y>
    </cdr:from>
    <cdr:to>
      <cdr:x>0.85296</cdr:x>
      <cdr:y>0.12775</cdr:y>
    </cdr:to>
    <cdr:sp macro="" textlink="">
      <cdr:nvSpPr>
        <cdr:cNvPr id="1140" name="Line 7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532606" y="721412"/>
          <a:ext cx="2275008" cy="17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0.58796</cdr:x>
      <cdr:y>0.12776</cdr:y>
    </cdr:from>
    <cdr:to>
      <cdr:x>0.60516</cdr:x>
      <cdr:y>0.1278</cdr:y>
    </cdr:to>
    <cdr:sp macro="" textlink="">
      <cdr:nvSpPr>
        <cdr:cNvPr id="1141" name="Line 7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5381913" y="721625"/>
          <a:ext cx="157477" cy="20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0.12373</cdr:x>
      <cdr:y>0.11008</cdr:y>
    </cdr:from>
    <cdr:to>
      <cdr:x>0.12373</cdr:x>
      <cdr:y>0.14483</cdr:y>
    </cdr:to>
    <cdr:sp macro="" textlink="">
      <cdr:nvSpPr>
        <cdr:cNvPr id="1142" name="Line 7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1123384" y="621790"/>
          <a:ext cx="0" cy="19627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0.08</cdr:x>
      <cdr:y>0.12425</cdr:y>
    </cdr:from>
    <cdr:to>
      <cdr:x>0.08</cdr:x>
      <cdr:y>0.12775</cdr:y>
    </cdr:to>
    <cdr:sp macro="" textlink="">
      <cdr:nvSpPr>
        <cdr:cNvPr id="1143" name="Texto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22376" y="700621"/>
          <a:ext cx="0" cy="197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0.08225</cdr:x>
      <cdr:y>0.1105</cdr:y>
    </cdr:from>
    <cdr:to>
      <cdr:x>0.76225</cdr:x>
      <cdr:y>0.13425</cdr:y>
    </cdr:to>
    <cdr:sp macro="" textlink="">
      <cdr:nvSpPr>
        <cdr:cNvPr id="1144" name="Texto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42950" y="623087"/>
          <a:ext cx="6220206" cy="1339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0.28275</cdr:x>
      <cdr:y>0.134</cdr:y>
    </cdr:from>
    <cdr:to>
      <cdr:x>0.295</cdr:x>
      <cdr:y>0.14575</cdr:y>
    </cdr:to>
    <cdr:sp macro="" textlink="">
      <cdr:nvSpPr>
        <cdr:cNvPr id="1145" name="Texto 5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76322" y="755599"/>
          <a:ext cx="114300" cy="662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0.1235</cdr:x>
      <cdr:y>0.137</cdr:y>
    </cdr:from>
    <cdr:to>
      <cdr:x>0.134</cdr:x>
      <cdr:y>0.169</cdr:y>
    </cdr:to>
    <cdr:sp macro="" textlink="">
      <cdr:nvSpPr>
        <cdr:cNvPr id="1146" name="Texto 6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20140" y="772516"/>
          <a:ext cx="96012" cy="1804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0.28625</cdr:x>
      <cdr:y>0.13225</cdr:y>
    </cdr:from>
    <cdr:to>
      <cdr:x>0.30075</cdr:x>
      <cdr:y>0.1745</cdr:y>
    </cdr:to>
    <cdr:sp macro="" textlink="">
      <cdr:nvSpPr>
        <cdr:cNvPr id="1147" name="Texto 6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17470" y="745731"/>
          <a:ext cx="132588" cy="2382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0.08</cdr:x>
      <cdr:y>0.12425</cdr:y>
    </cdr:from>
    <cdr:to>
      <cdr:x>0.08</cdr:x>
      <cdr:y>0.12775</cdr:y>
    </cdr:to>
    <cdr:sp macro="" textlink="">
      <cdr:nvSpPr>
        <cdr:cNvPr id="1148" name="Texto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22376" y="700621"/>
          <a:ext cx="0" cy="197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0.08225</cdr:x>
      <cdr:y>0.1105</cdr:y>
    </cdr:from>
    <cdr:to>
      <cdr:x>0.7615</cdr:x>
      <cdr:y>0.13425</cdr:y>
    </cdr:to>
    <cdr:sp macro="" textlink="">
      <cdr:nvSpPr>
        <cdr:cNvPr id="1149" name="Texto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42950" y="623087"/>
          <a:ext cx="6220206" cy="1339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0.09146</cdr:x>
      <cdr:y>0.12775</cdr:y>
    </cdr:from>
    <cdr:to>
      <cdr:x>0.12335</cdr:x>
      <cdr:y>0.12793</cdr:y>
    </cdr:to>
    <cdr:sp macro="" textlink="">
      <cdr:nvSpPr>
        <cdr:cNvPr id="1150" name="Line 7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828053" y="721590"/>
          <a:ext cx="291855" cy="97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0.075</cdr:x>
      <cdr:y>0.12796</cdr:y>
    </cdr:from>
    <cdr:to>
      <cdr:x>0.0922</cdr:x>
      <cdr:y>0.128</cdr:y>
    </cdr:to>
    <cdr:sp macro="" textlink="">
      <cdr:nvSpPr>
        <cdr:cNvPr id="1151" name="Line 7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677360" y="722779"/>
          <a:ext cx="157477" cy="20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0.36255</cdr:x>
      <cdr:y>0.10942</cdr:y>
    </cdr:from>
    <cdr:to>
      <cdr:x>0.36255</cdr:x>
      <cdr:y>0.14417</cdr:y>
    </cdr:to>
    <cdr:sp macro="" textlink="">
      <cdr:nvSpPr>
        <cdr:cNvPr id="32" name="Line 7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3317649" y="619385"/>
          <a:ext cx="0" cy="19670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0.44643</cdr:x>
      <cdr:y>0.11021</cdr:y>
    </cdr:from>
    <cdr:to>
      <cdr:x>0.44643</cdr:x>
      <cdr:y>0.14696</cdr:y>
    </cdr:to>
    <cdr:sp macro="" textlink="">
      <cdr:nvSpPr>
        <cdr:cNvPr id="33" name="Line 7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4085196" y="623870"/>
          <a:ext cx="0" cy="20802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0.50658</cdr:x>
      <cdr:y>0.11167</cdr:y>
    </cdr:from>
    <cdr:to>
      <cdr:x>0.50665</cdr:x>
      <cdr:y>0.14219</cdr:y>
    </cdr:to>
    <cdr:sp macro="" textlink="">
      <cdr:nvSpPr>
        <cdr:cNvPr id="34" name="Line 78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4635626" y="632113"/>
          <a:ext cx="668" cy="17274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0.58831</cdr:x>
      <cdr:y>0.11185</cdr:y>
    </cdr:from>
    <cdr:to>
      <cdr:x>0.58831</cdr:x>
      <cdr:y>0.1391</cdr:y>
    </cdr:to>
    <cdr:sp macro="" textlink="">
      <cdr:nvSpPr>
        <cdr:cNvPr id="35" name="Line 8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83488" y="633126"/>
          <a:ext cx="0" cy="15425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0.51244</cdr:x>
      <cdr:y>0.07695</cdr:y>
    </cdr:from>
    <cdr:to>
      <cdr:x>0.58082</cdr:x>
      <cdr:y>0.14492</cdr:y>
    </cdr:to>
    <cdr:sp macro="" textlink="">
      <cdr:nvSpPr>
        <cdr:cNvPr id="36" name="Texto 2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89236" y="435554"/>
          <a:ext cx="625713" cy="3847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areia grossa</a:t>
          </a:r>
        </a:p>
      </cdr:txBody>
    </cdr:sp>
  </cdr:relSizeAnchor>
  <cdr:relSizeAnchor xmlns:cdr="http://schemas.openxmlformats.org/drawingml/2006/chartDrawing">
    <cdr:from>
      <cdr:x>0.149</cdr:x>
      <cdr:y>0.14675</cdr:y>
    </cdr:from>
    <cdr:to>
      <cdr:x>0.28</cdr:x>
      <cdr:y>0.1755</cdr:y>
    </cdr:to>
    <cdr:sp macro="" textlink="">
      <cdr:nvSpPr>
        <cdr:cNvPr id="37" name="Texto 3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53312" y="827494"/>
          <a:ext cx="1200150" cy="1621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Peneiras   Número      </a:t>
          </a:r>
        </a:p>
      </cdr:txBody>
    </cdr:sp>
  </cdr:relSizeAnchor>
  <cdr:relSizeAnchor xmlns:cdr="http://schemas.openxmlformats.org/drawingml/2006/chartDrawing">
    <cdr:from>
      <cdr:x>0.36325</cdr:x>
      <cdr:y>0.17475</cdr:y>
    </cdr:from>
    <cdr:to>
      <cdr:x>0.36325</cdr:x>
      <cdr:y>0.1825</cdr:y>
    </cdr:to>
    <cdr:sp macro="" textlink="">
      <cdr:nvSpPr>
        <cdr:cNvPr id="38" name="Line 9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3321558" y="985380"/>
          <a:ext cx="0" cy="4370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0.64525</cdr:x>
      <cdr:y>0.17325</cdr:y>
    </cdr:from>
    <cdr:to>
      <cdr:x>0.64525</cdr:x>
      <cdr:y>0.1825</cdr:y>
    </cdr:to>
    <cdr:sp macro="" textlink="">
      <cdr:nvSpPr>
        <cdr:cNvPr id="39" name="Line 9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900166" y="976922"/>
          <a:ext cx="0" cy="5215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0.587</cdr:x>
      <cdr:y>0.17325</cdr:y>
    </cdr:from>
    <cdr:to>
      <cdr:x>0.587</cdr:x>
      <cdr:y>0.1825</cdr:y>
    </cdr:to>
    <cdr:sp macro="" textlink="">
      <cdr:nvSpPr>
        <cdr:cNvPr id="40" name="Line 9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5367528" y="976922"/>
          <a:ext cx="0" cy="5215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0.40525</cdr:x>
      <cdr:y>0.17475</cdr:y>
    </cdr:from>
    <cdr:to>
      <cdr:x>0.40525</cdr:x>
      <cdr:y>0.1825</cdr:y>
    </cdr:to>
    <cdr:sp macro="" textlink="">
      <cdr:nvSpPr>
        <cdr:cNvPr id="41" name="Line 9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3705606" y="985380"/>
          <a:ext cx="0" cy="4370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0.44679</cdr:x>
      <cdr:y>0.17379</cdr:y>
    </cdr:from>
    <cdr:to>
      <cdr:x>0.44679</cdr:x>
      <cdr:y>0.18154</cdr:y>
    </cdr:to>
    <cdr:sp macro="" textlink="">
      <cdr:nvSpPr>
        <cdr:cNvPr id="42" name="Line 9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089710" y="981602"/>
          <a:ext cx="0" cy="4377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0.35174</cdr:x>
      <cdr:y>0.14771</cdr:y>
    </cdr:from>
    <cdr:to>
      <cdr:x>0.38724</cdr:x>
      <cdr:y>0.17146</cdr:y>
    </cdr:to>
    <cdr:sp macro="" textlink="">
      <cdr:nvSpPr>
        <cdr:cNvPr id="43" name="Texto 4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19693" y="834335"/>
          <a:ext cx="324950" cy="1341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200</a:t>
          </a:r>
        </a:p>
      </cdr:txBody>
    </cdr:sp>
  </cdr:relSizeAnchor>
  <cdr:relSizeAnchor xmlns:cdr="http://schemas.openxmlformats.org/drawingml/2006/chartDrawing">
    <cdr:from>
      <cdr:x>0.3929</cdr:x>
      <cdr:y>0.14675</cdr:y>
    </cdr:from>
    <cdr:to>
      <cdr:x>0.42415</cdr:x>
      <cdr:y>0.17375</cdr:y>
    </cdr:to>
    <cdr:sp macro="" textlink="">
      <cdr:nvSpPr>
        <cdr:cNvPr id="44" name="Texto 4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96410" y="828892"/>
          <a:ext cx="286047" cy="1525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100</a:t>
          </a:r>
        </a:p>
      </cdr:txBody>
    </cdr:sp>
  </cdr:relSizeAnchor>
  <cdr:relSizeAnchor xmlns:cdr="http://schemas.openxmlformats.org/drawingml/2006/chartDrawing">
    <cdr:from>
      <cdr:x>0.43905</cdr:x>
      <cdr:y>0.14771</cdr:y>
    </cdr:from>
    <cdr:to>
      <cdr:x>0.46405</cdr:x>
      <cdr:y>0.17971</cdr:y>
    </cdr:to>
    <cdr:sp macro="" textlink="">
      <cdr:nvSpPr>
        <cdr:cNvPr id="45" name="Texto 4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18835" y="834335"/>
          <a:ext cx="228838" cy="1807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50</a:t>
          </a:r>
        </a:p>
      </cdr:txBody>
    </cdr:sp>
  </cdr:relSizeAnchor>
  <cdr:relSizeAnchor xmlns:cdr="http://schemas.openxmlformats.org/drawingml/2006/chartDrawing">
    <cdr:from>
      <cdr:x>0.57791</cdr:x>
      <cdr:y>0.14723</cdr:y>
    </cdr:from>
    <cdr:to>
      <cdr:x>0.60916</cdr:x>
      <cdr:y>0.17098</cdr:y>
    </cdr:to>
    <cdr:sp macro="" textlink="">
      <cdr:nvSpPr>
        <cdr:cNvPr id="46" name="Texto 4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89936" y="831613"/>
          <a:ext cx="286048" cy="1341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10</a:t>
          </a:r>
        </a:p>
      </cdr:txBody>
    </cdr:sp>
  </cdr:relSizeAnchor>
  <cdr:relSizeAnchor xmlns:cdr="http://schemas.openxmlformats.org/drawingml/2006/chartDrawing">
    <cdr:from>
      <cdr:x>0.63793</cdr:x>
      <cdr:y>0.14723</cdr:y>
    </cdr:from>
    <cdr:to>
      <cdr:x>0.66293</cdr:x>
      <cdr:y>0.17098</cdr:y>
    </cdr:to>
    <cdr:sp macro="" textlink="">
      <cdr:nvSpPr>
        <cdr:cNvPr id="58" name="Texto 5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39270" y="831613"/>
          <a:ext cx="228838" cy="1341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4</a:t>
          </a:r>
        </a:p>
      </cdr:txBody>
    </cdr:sp>
  </cdr:relSizeAnchor>
  <cdr:relSizeAnchor xmlns:cdr="http://schemas.openxmlformats.org/drawingml/2006/chartDrawing">
    <cdr:from>
      <cdr:x>0.07535</cdr:x>
      <cdr:y>0.09496</cdr:y>
    </cdr:from>
    <cdr:to>
      <cdr:x>0.1211</cdr:x>
      <cdr:y>0.12546</cdr:y>
    </cdr:to>
    <cdr:sp macro="" textlink="">
      <cdr:nvSpPr>
        <cdr:cNvPr id="59" name="Texto 5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0367" y="537514"/>
          <a:ext cx="418649" cy="1726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argila</a:t>
          </a:r>
        </a:p>
      </cdr:txBody>
    </cdr:sp>
  </cdr:relSizeAnchor>
  <cdr:relSizeAnchor xmlns:cdr="http://schemas.openxmlformats.org/drawingml/2006/chartDrawing">
    <cdr:from>
      <cdr:x>0.22621</cdr:x>
      <cdr:y>0.09952</cdr:y>
    </cdr:from>
    <cdr:to>
      <cdr:x>0.25746</cdr:x>
      <cdr:y>0.12327</cdr:y>
    </cdr:to>
    <cdr:sp macro="" textlink="">
      <cdr:nvSpPr>
        <cdr:cNvPr id="60" name="Texto 5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69982" y="563349"/>
          <a:ext cx="285963" cy="1344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silte</a:t>
          </a:r>
        </a:p>
      </cdr:txBody>
    </cdr:sp>
  </cdr:relSizeAnchor>
  <cdr:relSizeAnchor xmlns:cdr="http://schemas.openxmlformats.org/drawingml/2006/chartDrawing">
    <cdr:from>
      <cdr:x>0.28175</cdr:x>
      <cdr:y>0.134</cdr:y>
    </cdr:from>
    <cdr:to>
      <cdr:x>0.29425</cdr:x>
      <cdr:y>0.14575</cdr:y>
    </cdr:to>
    <cdr:sp macro="" textlink="">
      <cdr:nvSpPr>
        <cdr:cNvPr id="61" name="Texto 5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76322" y="755599"/>
          <a:ext cx="114300" cy="662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0.37059</cdr:x>
      <cdr:y>0.09661</cdr:y>
    </cdr:from>
    <cdr:to>
      <cdr:x>0.43309</cdr:x>
      <cdr:y>0.12361</cdr:y>
    </cdr:to>
    <cdr:sp macro="" textlink="">
      <cdr:nvSpPr>
        <cdr:cNvPr id="62" name="Texto 5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91158" y="546891"/>
          <a:ext cx="571925" cy="1528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areia fina</a:t>
          </a:r>
        </a:p>
      </cdr:txBody>
    </cdr:sp>
  </cdr:relSizeAnchor>
  <cdr:relSizeAnchor xmlns:cdr="http://schemas.openxmlformats.org/drawingml/2006/chartDrawing">
    <cdr:from>
      <cdr:x>0.45593</cdr:x>
      <cdr:y>0.06931</cdr:y>
    </cdr:from>
    <cdr:to>
      <cdr:x>0.49442</cdr:x>
      <cdr:y>0.13176</cdr:y>
    </cdr:to>
    <cdr:sp macro="" textlink="">
      <cdr:nvSpPr>
        <cdr:cNvPr id="63" name="Texto 5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72085" y="392323"/>
          <a:ext cx="352290" cy="3535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areia</a:t>
          </a:r>
        </a:p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média</a:t>
          </a:r>
        </a:p>
      </cdr:txBody>
    </cdr:sp>
  </cdr:relSizeAnchor>
  <cdr:relSizeAnchor xmlns:cdr="http://schemas.openxmlformats.org/drawingml/2006/chartDrawing">
    <cdr:from>
      <cdr:x>0.5966</cdr:x>
      <cdr:y>0.09206</cdr:y>
    </cdr:from>
    <cdr:to>
      <cdr:x>0.84508</cdr:x>
      <cdr:y>0.12756</cdr:y>
    </cdr:to>
    <cdr:sp macro="" textlink="">
      <cdr:nvSpPr>
        <cdr:cNvPr id="1088" name="Texto 5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461000" y="519981"/>
          <a:ext cx="2274455" cy="2005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pedregulho</a:t>
          </a:r>
        </a:p>
      </cdr:txBody>
    </cdr:sp>
  </cdr:relSizeAnchor>
  <cdr:relSizeAnchor xmlns:cdr="http://schemas.openxmlformats.org/drawingml/2006/chartDrawing">
    <cdr:from>
      <cdr:x>0.1235</cdr:x>
      <cdr:y>0.137</cdr:y>
    </cdr:from>
    <cdr:to>
      <cdr:x>0.134</cdr:x>
      <cdr:y>0.169</cdr:y>
    </cdr:to>
    <cdr:sp macro="" textlink="">
      <cdr:nvSpPr>
        <cdr:cNvPr id="1089" name="Texto 6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20140" y="772516"/>
          <a:ext cx="96012" cy="1804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0.28625</cdr:x>
      <cdr:y>0.13225</cdr:y>
    </cdr:from>
    <cdr:to>
      <cdr:x>0.30075</cdr:x>
      <cdr:y>0.1745</cdr:y>
    </cdr:to>
    <cdr:sp macro="" textlink="">
      <cdr:nvSpPr>
        <cdr:cNvPr id="1090" name="Texto 6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17470" y="745731"/>
          <a:ext cx="132588" cy="2382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0.14</cdr:x>
      <cdr:y>0.12772</cdr:y>
    </cdr:from>
    <cdr:to>
      <cdr:x>0.36369</cdr:x>
      <cdr:y>0.12788</cdr:y>
    </cdr:to>
    <cdr:sp macro="" textlink="">
      <cdr:nvSpPr>
        <cdr:cNvPr id="1091" name="Line 7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271961" y="722966"/>
          <a:ext cx="2051531" cy="93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0.12354</cdr:x>
      <cdr:y>0.12776</cdr:y>
    </cdr:from>
    <cdr:to>
      <cdr:x>0.14074</cdr:x>
      <cdr:y>0.1278</cdr:y>
    </cdr:to>
    <cdr:sp macro="" textlink="">
      <cdr:nvSpPr>
        <cdr:cNvPr id="1092" name="Line 7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1121641" y="721626"/>
          <a:ext cx="157477" cy="20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0.37941</cdr:x>
      <cdr:y>0.12788</cdr:y>
    </cdr:from>
    <cdr:to>
      <cdr:x>0.44634</cdr:x>
      <cdr:y>0.12805</cdr:y>
    </cdr:to>
    <cdr:sp macro="" textlink="">
      <cdr:nvSpPr>
        <cdr:cNvPr id="1094" name="Line 7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3471863" y="723899"/>
          <a:ext cx="612504" cy="93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0.36239</cdr:x>
      <cdr:y>0.12802</cdr:y>
    </cdr:from>
    <cdr:to>
      <cdr:x>0.3796</cdr:x>
      <cdr:y>0.12806</cdr:y>
    </cdr:to>
    <cdr:sp macro="" textlink="">
      <cdr:nvSpPr>
        <cdr:cNvPr id="1098" name="Line 7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3316142" y="724661"/>
          <a:ext cx="157485" cy="22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0.37672</cdr:x>
      <cdr:y>0.12784</cdr:y>
    </cdr:from>
    <cdr:to>
      <cdr:x>0.589</cdr:x>
      <cdr:y>0.12787</cdr:y>
    </cdr:to>
    <cdr:sp macro="" textlink="">
      <cdr:nvSpPr>
        <cdr:cNvPr id="1101" name="Line 7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3447323" y="723649"/>
          <a:ext cx="1942533" cy="17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0.4469</cdr:x>
      <cdr:y>0.12776</cdr:y>
    </cdr:from>
    <cdr:to>
      <cdr:x>0.4641</cdr:x>
      <cdr:y>0.1278</cdr:y>
    </cdr:to>
    <cdr:sp macro="" textlink="">
      <cdr:nvSpPr>
        <cdr:cNvPr id="1103" name="Line 7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4089488" y="723195"/>
          <a:ext cx="157394" cy="22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0.44247</cdr:x>
      <cdr:y>0.12778</cdr:y>
    </cdr:from>
    <cdr:to>
      <cdr:x>0.50717</cdr:x>
      <cdr:y>0.12781</cdr:y>
    </cdr:to>
    <cdr:sp macro="" textlink="">
      <cdr:nvSpPr>
        <cdr:cNvPr id="1104" name="Line 7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048986" y="723309"/>
          <a:ext cx="592057" cy="17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0.50688</cdr:x>
      <cdr:y>0.1273</cdr:y>
    </cdr:from>
    <cdr:to>
      <cdr:x>0.52396</cdr:x>
      <cdr:y>0.12782</cdr:y>
    </cdr:to>
    <cdr:sp macro="" textlink="">
      <cdr:nvSpPr>
        <cdr:cNvPr id="1106" name="Line 7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4638329" y="720590"/>
          <a:ext cx="156296" cy="294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0.60442</cdr:x>
      <cdr:y>0.12772</cdr:y>
    </cdr:from>
    <cdr:to>
      <cdr:x>0.85296</cdr:x>
      <cdr:y>0.12775</cdr:y>
    </cdr:to>
    <cdr:sp macro="" textlink="">
      <cdr:nvSpPr>
        <cdr:cNvPr id="1107" name="Line 7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532606" y="721412"/>
          <a:ext cx="2275008" cy="17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0.58796</cdr:x>
      <cdr:y>0.12776</cdr:y>
    </cdr:from>
    <cdr:to>
      <cdr:x>0.60516</cdr:x>
      <cdr:y>0.1278</cdr:y>
    </cdr:to>
    <cdr:sp macro="" textlink="">
      <cdr:nvSpPr>
        <cdr:cNvPr id="1108" name="Line 7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5381913" y="721625"/>
          <a:ext cx="157477" cy="20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0.12373</cdr:x>
      <cdr:y>0.11008</cdr:y>
    </cdr:from>
    <cdr:to>
      <cdr:x>0.12373</cdr:x>
      <cdr:y>0.14483</cdr:y>
    </cdr:to>
    <cdr:sp macro="" textlink="">
      <cdr:nvSpPr>
        <cdr:cNvPr id="1109" name="Line 7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1123384" y="621790"/>
          <a:ext cx="0" cy="19627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0.08</cdr:x>
      <cdr:y>0.12425</cdr:y>
    </cdr:from>
    <cdr:to>
      <cdr:x>0.08</cdr:x>
      <cdr:y>0.12775</cdr:y>
    </cdr:to>
    <cdr:sp macro="" textlink="">
      <cdr:nvSpPr>
        <cdr:cNvPr id="1110" name="Texto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22376" y="700621"/>
          <a:ext cx="0" cy="197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0.08225</cdr:x>
      <cdr:y>0.1105</cdr:y>
    </cdr:from>
    <cdr:to>
      <cdr:x>0.7615</cdr:x>
      <cdr:y>0.13425</cdr:y>
    </cdr:to>
    <cdr:sp macro="" textlink="">
      <cdr:nvSpPr>
        <cdr:cNvPr id="1111" name="Texto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42950" y="623087"/>
          <a:ext cx="6220206" cy="1339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0.09146</cdr:x>
      <cdr:y>0.12775</cdr:y>
    </cdr:from>
    <cdr:to>
      <cdr:x>0.12335</cdr:x>
      <cdr:y>0.12793</cdr:y>
    </cdr:to>
    <cdr:sp macro="" textlink="">
      <cdr:nvSpPr>
        <cdr:cNvPr id="1113" name="Line 7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828053" y="721590"/>
          <a:ext cx="291855" cy="97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0.075</cdr:x>
      <cdr:y>0.12796</cdr:y>
    </cdr:from>
    <cdr:to>
      <cdr:x>0.0922</cdr:x>
      <cdr:y>0.128</cdr:y>
    </cdr:to>
    <cdr:sp macro="" textlink="">
      <cdr:nvSpPr>
        <cdr:cNvPr id="1114" name="Line 7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677360" y="722779"/>
          <a:ext cx="157477" cy="20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0.36255</cdr:x>
      <cdr:y>0.10942</cdr:y>
    </cdr:from>
    <cdr:to>
      <cdr:x>0.36255</cdr:x>
      <cdr:y>0.14417</cdr:y>
    </cdr:to>
    <cdr:sp macro="" textlink="">
      <cdr:nvSpPr>
        <cdr:cNvPr id="1152" name="Line 7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3317649" y="619385"/>
          <a:ext cx="0" cy="19670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0.44643</cdr:x>
      <cdr:y>0.11021</cdr:y>
    </cdr:from>
    <cdr:to>
      <cdr:x>0.44643</cdr:x>
      <cdr:y>0.14696</cdr:y>
    </cdr:to>
    <cdr:sp macro="" textlink="">
      <cdr:nvSpPr>
        <cdr:cNvPr id="1153" name="Line 7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4085196" y="623870"/>
          <a:ext cx="0" cy="20802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0.50658</cdr:x>
      <cdr:y>0.11167</cdr:y>
    </cdr:from>
    <cdr:to>
      <cdr:x>0.50665</cdr:x>
      <cdr:y>0.14219</cdr:y>
    </cdr:to>
    <cdr:sp macro="" textlink="">
      <cdr:nvSpPr>
        <cdr:cNvPr id="1154" name="Line 78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4635626" y="632113"/>
          <a:ext cx="668" cy="17274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0.58831</cdr:x>
      <cdr:y>0.11185</cdr:y>
    </cdr:from>
    <cdr:to>
      <cdr:x>0.58831</cdr:x>
      <cdr:y>0.1391</cdr:y>
    </cdr:to>
    <cdr:sp macro="" textlink="">
      <cdr:nvSpPr>
        <cdr:cNvPr id="1155" name="Line 8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83488" y="633126"/>
          <a:ext cx="0" cy="15425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0.51244</cdr:x>
      <cdr:y>0.07695</cdr:y>
    </cdr:from>
    <cdr:to>
      <cdr:x>0.58082</cdr:x>
      <cdr:y>0.14492</cdr:y>
    </cdr:to>
    <cdr:sp macro="" textlink="">
      <cdr:nvSpPr>
        <cdr:cNvPr id="1156" name="Texto 2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89236" y="435554"/>
          <a:ext cx="625713" cy="3847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areia grossa</a:t>
          </a:r>
        </a:p>
      </cdr:txBody>
    </cdr:sp>
  </cdr:relSizeAnchor>
  <cdr:relSizeAnchor xmlns:cdr="http://schemas.openxmlformats.org/drawingml/2006/chartDrawing">
    <cdr:from>
      <cdr:x>0.149</cdr:x>
      <cdr:y>0.14675</cdr:y>
    </cdr:from>
    <cdr:to>
      <cdr:x>0.28</cdr:x>
      <cdr:y>0.1755</cdr:y>
    </cdr:to>
    <cdr:sp macro="" textlink="">
      <cdr:nvSpPr>
        <cdr:cNvPr id="1157" name="Texto 3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53312" y="827494"/>
          <a:ext cx="1200150" cy="1621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Peneiras   Número      </a:t>
          </a:r>
        </a:p>
      </cdr:txBody>
    </cdr:sp>
  </cdr:relSizeAnchor>
  <cdr:relSizeAnchor xmlns:cdr="http://schemas.openxmlformats.org/drawingml/2006/chartDrawing">
    <cdr:from>
      <cdr:x>0.36325</cdr:x>
      <cdr:y>0.17475</cdr:y>
    </cdr:from>
    <cdr:to>
      <cdr:x>0.36325</cdr:x>
      <cdr:y>0.1825</cdr:y>
    </cdr:to>
    <cdr:sp macro="" textlink="">
      <cdr:nvSpPr>
        <cdr:cNvPr id="1158" name="Line 9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3321558" y="985380"/>
          <a:ext cx="0" cy="4370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0.64525</cdr:x>
      <cdr:y>0.17325</cdr:y>
    </cdr:from>
    <cdr:to>
      <cdr:x>0.64525</cdr:x>
      <cdr:y>0.1825</cdr:y>
    </cdr:to>
    <cdr:sp macro="" textlink="">
      <cdr:nvSpPr>
        <cdr:cNvPr id="1159" name="Line 9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900166" y="976922"/>
          <a:ext cx="0" cy="5215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0.587</cdr:x>
      <cdr:y>0.17325</cdr:y>
    </cdr:from>
    <cdr:to>
      <cdr:x>0.587</cdr:x>
      <cdr:y>0.1825</cdr:y>
    </cdr:to>
    <cdr:sp macro="" textlink="">
      <cdr:nvSpPr>
        <cdr:cNvPr id="1160" name="Line 9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5367528" y="976922"/>
          <a:ext cx="0" cy="5215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0.40525</cdr:x>
      <cdr:y>0.17475</cdr:y>
    </cdr:from>
    <cdr:to>
      <cdr:x>0.40525</cdr:x>
      <cdr:y>0.1825</cdr:y>
    </cdr:to>
    <cdr:sp macro="" textlink="">
      <cdr:nvSpPr>
        <cdr:cNvPr id="1161" name="Line 9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3705606" y="985380"/>
          <a:ext cx="0" cy="4370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0.44679</cdr:x>
      <cdr:y>0.17379</cdr:y>
    </cdr:from>
    <cdr:to>
      <cdr:x>0.44679</cdr:x>
      <cdr:y>0.18154</cdr:y>
    </cdr:to>
    <cdr:sp macro="" textlink="">
      <cdr:nvSpPr>
        <cdr:cNvPr id="1162" name="Line 9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089710" y="981602"/>
          <a:ext cx="0" cy="4377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0.35174</cdr:x>
      <cdr:y>0.14771</cdr:y>
    </cdr:from>
    <cdr:to>
      <cdr:x>0.38724</cdr:x>
      <cdr:y>0.17146</cdr:y>
    </cdr:to>
    <cdr:sp macro="" textlink="">
      <cdr:nvSpPr>
        <cdr:cNvPr id="1163" name="Texto 4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19693" y="834335"/>
          <a:ext cx="324950" cy="1341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200</a:t>
          </a:r>
        </a:p>
      </cdr:txBody>
    </cdr:sp>
  </cdr:relSizeAnchor>
  <cdr:relSizeAnchor xmlns:cdr="http://schemas.openxmlformats.org/drawingml/2006/chartDrawing">
    <cdr:from>
      <cdr:x>0.3929</cdr:x>
      <cdr:y>0.14675</cdr:y>
    </cdr:from>
    <cdr:to>
      <cdr:x>0.42415</cdr:x>
      <cdr:y>0.17375</cdr:y>
    </cdr:to>
    <cdr:sp macro="" textlink="">
      <cdr:nvSpPr>
        <cdr:cNvPr id="1164" name="Texto 4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96410" y="828892"/>
          <a:ext cx="286047" cy="1525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100</a:t>
          </a:r>
        </a:p>
      </cdr:txBody>
    </cdr:sp>
  </cdr:relSizeAnchor>
  <cdr:relSizeAnchor xmlns:cdr="http://schemas.openxmlformats.org/drawingml/2006/chartDrawing">
    <cdr:from>
      <cdr:x>0.43905</cdr:x>
      <cdr:y>0.14771</cdr:y>
    </cdr:from>
    <cdr:to>
      <cdr:x>0.46405</cdr:x>
      <cdr:y>0.17971</cdr:y>
    </cdr:to>
    <cdr:sp macro="" textlink="">
      <cdr:nvSpPr>
        <cdr:cNvPr id="1165" name="Texto 4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18835" y="834335"/>
          <a:ext cx="228838" cy="1807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50</a:t>
          </a:r>
        </a:p>
      </cdr:txBody>
    </cdr:sp>
  </cdr:relSizeAnchor>
  <cdr:relSizeAnchor xmlns:cdr="http://schemas.openxmlformats.org/drawingml/2006/chartDrawing">
    <cdr:from>
      <cdr:x>0.57791</cdr:x>
      <cdr:y>0.14723</cdr:y>
    </cdr:from>
    <cdr:to>
      <cdr:x>0.60916</cdr:x>
      <cdr:y>0.17098</cdr:y>
    </cdr:to>
    <cdr:sp macro="" textlink="">
      <cdr:nvSpPr>
        <cdr:cNvPr id="1166" name="Texto 4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89936" y="831613"/>
          <a:ext cx="286048" cy="1341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10</a:t>
          </a:r>
        </a:p>
      </cdr:txBody>
    </cdr:sp>
  </cdr:relSizeAnchor>
  <cdr:relSizeAnchor xmlns:cdr="http://schemas.openxmlformats.org/drawingml/2006/chartDrawing">
    <cdr:from>
      <cdr:x>0.63793</cdr:x>
      <cdr:y>0.14723</cdr:y>
    </cdr:from>
    <cdr:to>
      <cdr:x>0.66293</cdr:x>
      <cdr:y>0.17098</cdr:y>
    </cdr:to>
    <cdr:sp macro="" textlink="">
      <cdr:nvSpPr>
        <cdr:cNvPr id="1167" name="Texto 5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39270" y="831613"/>
          <a:ext cx="228838" cy="1341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4</a:t>
          </a:r>
        </a:p>
      </cdr:txBody>
    </cdr:sp>
  </cdr:relSizeAnchor>
  <cdr:relSizeAnchor xmlns:cdr="http://schemas.openxmlformats.org/drawingml/2006/chartDrawing">
    <cdr:from>
      <cdr:x>0.07535</cdr:x>
      <cdr:y>0.09496</cdr:y>
    </cdr:from>
    <cdr:to>
      <cdr:x>0.1211</cdr:x>
      <cdr:y>0.12546</cdr:y>
    </cdr:to>
    <cdr:sp macro="" textlink="">
      <cdr:nvSpPr>
        <cdr:cNvPr id="1168" name="Texto 5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0367" y="537514"/>
          <a:ext cx="418649" cy="1726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argila</a:t>
          </a:r>
        </a:p>
      </cdr:txBody>
    </cdr:sp>
  </cdr:relSizeAnchor>
  <cdr:relSizeAnchor xmlns:cdr="http://schemas.openxmlformats.org/drawingml/2006/chartDrawing">
    <cdr:from>
      <cdr:x>0.22621</cdr:x>
      <cdr:y>0.09952</cdr:y>
    </cdr:from>
    <cdr:to>
      <cdr:x>0.25746</cdr:x>
      <cdr:y>0.12327</cdr:y>
    </cdr:to>
    <cdr:sp macro="" textlink="">
      <cdr:nvSpPr>
        <cdr:cNvPr id="1169" name="Texto 5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69982" y="563349"/>
          <a:ext cx="285963" cy="1344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silte</a:t>
          </a:r>
        </a:p>
      </cdr:txBody>
    </cdr:sp>
  </cdr:relSizeAnchor>
  <cdr:relSizeAnchor xmlns:cdr="http://schemas.openxmlformats.org/drawingml/2006/chartDrawing">
    <cdr:from>
      <cdr:x>0.28175</cdr:x>
      <cdr:y>0.134</cdr:y>
    </cdr:from>
    <cdr:to>
      <cdr:x>0.29425</cdr:x>
      <cdr:y>0.14575</cdr:y>
    </cdr:to>
    <cdr:sp macro="" textlink="">
      <cdr:nvSpPr>
        <cdr:cNvPr id="1170" name="Texto 5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76322" y="755599"/>
          <a:ext cx="114300" cy="662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0.37059</cdr:x>
      <cdr:y>0.09661</cdr:y>
    </cdr:from>
    <cdr:to>
      <cdr:x>0.43309</cdr:x>
      <cdr:y>0.12361</cdr:y>
    </cdr:to>
    <cdr:sp macro="" textlink="">
      <cdr:nvSpPr>
        <cdr:cNvPr id="1171" name="Texto 5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91158" y="546891"/>
          <a:ext cx="571925" cy="1528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areia fina</a:t>
          </a:r>
        </a:p>
      </cdr:txBody>
    </cdr:sp>
  </cdr:relSizeAnchor>
  <cdr:relSizeAnchor xmlns:cdr="http://schemas.openxmlformats.org/drawingml/2006/chartDrawing">
    <cdr:from>
      <cdr:x>0.45593</cdr:x>
      <cdr:y>0.06931</cdr:y>
    </cdr:from>
    <cdr:to>
      <cdr:x>0.49442</cdr:x>
      <cdr:y>0.13176</cdr:y>
    </cdr:to>
    <cdr:sp macro="" textlink="">
      <cdr:nvSpPr>
        <cdr:cNvPr id="1172" name="Texto 5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72085" y="392323"/>
          <a:ext cx="352290" cy="3535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areia</a:t>
          </a:r>
        </a:p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média</a:t>
          </a:r>
        </a:p>
      </cdr:txBody>
    </cdr:sp>
  </cdr:relSizeAnchor>
  <cdr:relSizeAnchor xmlns:cdr="http://schemas.openxmlformats.org/drawingml/2006/chartDrawing">
    <cdr:from>
      <cdr:x>0.5966</cdr:x>
      <cdr:y>0.09206</cdr:y>
    </cdr:from>
    <cdr:to>
      <cdr:x>0.84508</cdr:x>
      <cdr:y>0.12756</cdr:y>
    </cdr:to>
    <cdr:sp macro="" textlink="">
      <cdr:nvSpPr>
        <cdr:cNvPr id="1173" name="Texto 5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461000" y="519981"/>
          <a:ext cx="2274455" cy="2005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pedregulho</a:t>
          </a:r>
        </a:p>
      </cdr:txBody>
    </cdr:sp>
  </cdr:relSizeAnchor>
  <cdr:relSizeAnchor xmlns:cdr="http://schemas.openxmlformats.org/drawingml/2006/chartDrawing">
    <cdr:from>
      <cdr:x>0.1235</cdr:x>
      <cdr:y>0.137</cdr:y>
    </cdr:from>
    <cdr:to>
      <cdr:x>0.134</cdr:x>
      <cdr:y>0.169</cdr:y>
    </cdr:to>
    <cdr:sp macro="" textlink="">
      <cdr:nvSpPr>
        <cdr:cNvPr id="1174" name="Texto 6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20140" y="772516"/>
          <a:ext cx="96012" cy="1804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0.28625</cdr:x>
      <cdr:y>0.13225</cdr:y>
    </cdr:from>
    <cdr:to>
      <cdr:x>0.30075</cdr:x>
      <cdr:y>0.1745</cdr:y>
    </cdr:to>
    <cdr:sp macro="" textlink="">
      <cdr:nvSpPr>
        <cdr:cNvPr id="1175" name="Texto 6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17470" y="745731"/>
          <a:ext cx="132588" cy="2382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0.14</cdr:x>
      <cdr:y>0.12772</cdr:y>
    </cdr:from>
    <cdr:to>
      <cdr:x>0.36369</cdr:x>
      <cdr:y>0.12788</cdr:y>
    </cdr:to>
    <cdr:sp macro="" textlink="">
      <cdr:nvSpPr>
        <cdr:cNvPr id="1176" name="Line 7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271961" y="722966"/>
          <a:ext cx="2051531" cy="93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0.12354</cdr:x>
      <cdr:y>0.12776</cdr:y>
    </cdr:from>
    <cdr:to>
      <cdr:x>0.14074</cdr:x>
      <cdr:y>0.1278</cdr:y>
    </cdr:to>
    <cdr:sp macro="" textlink="">
      <cdr:nvSpPr>
        <cdr:cNvPr id="1177" name="Line 7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1121641" y="721626"/>
          <a:ext cx="157477" cy="20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0.37941</cdr:x>
      <cdr:y>0.12788</cdr:y>
    </cdr:from>
    <cdr:to>
      <cdr:x>0.44634</cdr:x>
      <cdr:y>0.12805</cdr:y>
    </cdr:to>
    <cdr:sp macro="" textlink="">
      <cdr:nvSpPr>
        <cdr:cNvPr id="1178" name="Line 7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3471863" y="723899"/>
          <a:ext cx="612504" cy="93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0.36239</cdr:x>
      <cdr:y>0.12802</cdr:y>
    </cdr:from>
    <cdr:to>
      <cdr:x>0.3796</cdr:x>
      <cdr:y>0.12806</cdr:y>
    </cdr:to>
    <cdr:sp macro="" textlink="">
      <cdr:nvSpPr>
        <cdr:cNvPr id="1179" name="Line 7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3316142" y="724661"/>
          <a:ext cx="157485" cy="22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0.37672</cdr:x>
      <cdr:y>0.12784</cdr:y>
    </cdr:from>
    <cdr:to>
      <cdr:x>0.589</cdr:x>
      <cdr:y>0.12787</cdr:y>
    </cdr:to>
    <cdr:sp macro="" textlink="">
      <cdr:nvSpPr>
        <cdr:cNvPr id="1180" name="Line 7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3447323" y="723649"/>
          <a:ext cx="1942533" cy="17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0.4469</cdr:x>
      <cdr:y>0.12776</cdr:y>
    </cdr:from>
    <cdr:to>
      <cdr:x>0.4641</cdr:x>
      <cdr:y>0.1278</cdr:y>
    </cdr:to>
    <cdr:sp macro="" textlink="">
      <cdr:nvSpPr>
        <cdr:cNvPr id="1181" name="Line 7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4089488" y="723195"/>
          <a:ext cx="157394" cy="22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0.44247</cdr:x>
      <cdr:y>0.12778</cdr:y>
    </cdr:from>
    <cdr:to>
      <cdr:x>0.50717</cdr:x>
      <cdr:y>0.12781</cdr:y>
    </cdr:to>
    <cdr:sp macro="" textlink="">
      <cdr:nvSpPr>
        <cdr:cNvPr id="1182" name="Line 7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048986" y="723309"/>
          <a:ext cx="592057" cy="17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0.50688</cdr:x>
      <cdr:y>0.1273</cdr:y>
    </cdr:from>
    <cdr:to>
      <cdr:x>0.52396</cdr:x>
      <cdr:y>0.12782</cdr:y>
    </cdr:to>
    <cdr:sp macro="" textlink="">
      <cdr:nvSpPr>
        <cdr:cNvPr id="1183" name="Line 7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4638329" y="720590"/>
          <a:ext cx="156296" cy="294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0.60442</cdr:x>
      <cdr:y>0.12772</cdr:y>
    </cdr:from>
    <cdr:to>
      <cdr:x>0.85296</cdr:x>
      <cdr:y>0.12775</cdr:y>
    </cdr:to>
    <cdr:sp macro="" textlink="">
      <cdr:nvSpPr>
        <cdr:cNvPr id="1184" name="Line 7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532606" y="721412"/>
          <a:ext cx="2275008" cy="17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0.58796</cdr:x>
      <cdr:y>0.12776</cdr:y>
    </cdr:from>
    <cdr:to>
      <cdr:x>0.60516</cdr:x>
      <cdr:y>0.1278</cdr:y>
    </cdr:to>
    <cdr:sp macro="" textlink="">
      <cdr:nvSpPr>
        <cdr:cNvPr id="1185" name="Line 7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5381913" y="721625"/>
          <a:ext cx="157477" cy="20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0.12373</cdr:x>
      <cdr:y>0.11008</cdr:y>
    </cdr:from>
    <cdr:to>
      <cdr:x>0.12373</cdr:x>
      <cdr:y>0.14483</cdr:y>
    </cdr:to>
    <cdr:sp macro="" textlink="">
      <cdr:nvSpPr>
        <cdr:cNvPr id="1186" name="Line 7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1123384" y="621790"/>
          <a:ext cx="0" cy="19627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0.08</cdr:x>
      <cdr:y>0.12425</cdr:y>
    </cdr:from>
    <cdr:to>
      <cdr:x>0.08</cdr:x>
      <cdr:y>0.12775</cdr:y>
    </cdr:to>
    <cdr:sp macro="" textlink="">
      <cdr:nvSpPr>
        <cdr:cNvPr id="1187" name="Texto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22376" y="700621"/>
          <a:ext cx="0" cy="197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0.08225</cdr:x>
      <cdr:y>0.1105</cdr:y>
    </cdr:from>
    <cdr:to>
      <cdr:x>0.7615</cdr:x>
      <cdr:y>0.13425</cdr:y>
    </cdr:to>
    <cdr:sp macro="" textlink="">
      <cdr:nvSpPr>
        <cdr:cNvPr id="1188" name="Texto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42950" y="623087"/>
          <a:ext cx="6220206" cy="1339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0.09146</cdr:x>
      <cdr:y>0.12775</cdr:y>
    </cdr:from>
    <cdr:to>
      <cdr:x>0.12335</cdr:x>
      <cdr:y>0.12793</cdr:y>
    </cdr:to>
    <cdr:sp macro="" textlink="">
      <cdr:nvSpPr>
        <cdr:cNvPr id="1189" name="Line 7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828053" y="721590"/>
          <a:ext cx="291855" cy="97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0.075</cdr:x>
      <cdr:y>0.12796</cdr:y>
    </cdr:from>
    <cdr:to>
      <cdr:x>0.0922</cdr:x>
      <cdr:y>0.128</cdr:y>
    </cdr:to>
    <cdr:sp macro="" textlink="">
      <cdr:nvSpPr>
        <cdr:cNvPr id="1190" name="Line 7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677360" y="722779"/>
          <a:ext cx="157477" cy="20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0.36255</cdr:x>
      <cdr:y>0.10942</cdr:y>
    </cdr:from>
    <cdr:to>
      <cdr:x>0.36255</cdr:x>
      <cdr:y>0.14417</cdr:y>
    </cdr:to>
    <cdr:sp macro="" textlink="">
      <cdr:nvSpPr>
        <cdr:cNvPr id="1191" name="Line 7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3317649" y="619385"/>
          <a:ext cx="0" cy="19670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0.44643</cdr:x>
      <cdr:y>0.11021</cdr:y>
    </cdr:from>
    <cdr:to>
      <cdr:x>0.44643</cdr:x>
      <cdr:y>0.14696</cdr:y>
    </cdr:to>
    <cdr:sp macro="" textlink="">
      <cdr:nvSpPr>
        <cdr:cNvPr id="1192" name="Line 7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4085196" y="623870"/>
          <a:ext cx="0" cy="20802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0.50658</cdr:x>
      <cdr:y>0.11167</cdr:y>
    </cdr:from>
    <cdr:to>
      <cdr:x>0.50665</cdr:x>
      <cdr:y>0.14219</cdr:y>
    </cdr:to>
    <cdr:sp macro="" textlink="">
      <cdr:nvSpPr>
        <cdr:cNvPr id="1193" name="Line 78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4635626" y="632113"/>
          <a:ext cx="668" cy="17274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0.58831</cdr:x>
      <cdr:y>0.11185</cdr:y>
    </cdr:from>
    <cdr:to>
      <cdr:x>0.58831</cdr:x>
      <cdr:y>0.1391</cdr:y>
    </cdr:to>
    <cdr:sp macro="" textlink="">
      <cdr:nvSpPr>
        <cdr:cNvPr id="1194" name="Line 8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83488" y="633126"/>
          <a:ext cx="0" cy="15425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0.51244</cdr:x>
      <cdr:y>0.07695</cdr:y>
    </cdr:from>
    <cdr:to>
      <cdr:x>0.58082</cdr:x>
      <cdr:y>0.14492</cdr:y>
    </cdr:to>
    <cdr:sp macro="" textlink="">
      <cdr:nvSpPr>
        <cdr:cNvPr id="1195" name="Texto 2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89236" y="435554"/>
          <a:ext cx="625713" cy="3847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areia grossa</a:t>
          </a:r>
        </a:p>
      </cdr:txBody>
    </cdr:sp>
  </cdr:relSizeAnchor>
  <cdr:relSizeAnchor xmlns:cdr="http://schemas.openxmlformats.org/drawingml/2006/chartDrawing">
    <cdr:from>
      <cdr:x>0.149</cdr:x>
      <cdr:y>0.14675</cdr:y>
    </cdr:from>
    <cdr:to>
      <cdr:x>0.28</cdr:x>
      <cdr:y>0.1755</cdr:y>
    </cdr:to>
    <cdr:sp macro="" textlink="">
      <cdr:nvSpPr>
        <cdr:cNvPr id="1196" name="Texto 3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53312" y="827494"/>
          <a:ext cx="1200150" cy="1621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Peneiras   Número      </a:t>
          </a:r>
        </a:p>
      </cdr:txBody>
    </cdr:sp>
  </cdr:relSizeAnchor>
  <cdr:relSizeAnchor xmlns:cdr="http://schemas.openxmlformats.org/drawingml/2006/chartDrawing">
    <cdr:from>
      <cdr:x>0.36325</cdr:x>
      <cdr:y>0.17475</cdr:y>
    </cdr:from>
    <cdr:to>
      <cdr:x>0.36325</cdr:x>
      <cdr:y>0.1825</cdr:y>
    </cdr:to>
    <cdr:sp macro="" textlink="">
      <cdr:nvSpPr>
        <cdr:cNvPr id="1197" name="Line 9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3321558" y="985380"/>
          <a:ext cx="0" cy="4370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0.64525</cdr:x>
      <cdr:y>0.17325</cdr:y>
    </cdr:from>
    <cdr:to>
      <cdr:x>0.64525</cdr:x>
      <cdr:y>0.1825</cdr:y>
    </cdr:to>
    <cdr:sp macro="" textlink="">
      <cdr:nvSpPr>
        <cdr:cNvPr id="1198" name="Line 9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900166" y="976922"/>
          <a:ext cx="0" cy="5215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0.587</cdr:x>
      <cdr:y>0.17325</cdr:y>
    </cdr:from>
    <cdr:to>
      <cdr:x>0.587</cdr:x>
      <cdr:y>0.1825</cdr:y>
    </cdr:to>
    <cdr:sp macro="" textlink="">
      <cdr:nvSpPr>
        <cdr:cNvPr id="1199" name="Line 9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5367528" y="976922"/>
          <a:ext cx="0" cy="5215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0.40525</cdr:x>
      <cdr:y>0.17475</cdr:y>
    </cdr:from>
    <cdr:to>
      <cdr:x>0.40525</cdr:x>
      <cdr:y>0.1825</cdr:y>
    </cdr:to>
    <cdr:sp macro="" textlink="">
      <cdr:nvSpPr>
        <cdr:cNvPr id="1200" name="Line 9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3705606" y="985380"/>
          <a:ext cx="0" cy="4370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0.44679</cdr:x>
      <cdr:y>0.17379</cdr:y>
    </cdr:from>
    <cdr:to>
      <cdr:x>0.44679</cdr:x>
      <cdr:y>0.18154</cdr:y>
    </cdr:to>
    <cdr:sp macro="" textlink="">
      <cdr:nvSpPr>
        <cdr:cNvPr id="1201" name="Line 9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089710" y="981602"/>
          <a:ext cx="0" cy="4377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0.35174</cdr:x>
      <cdr:y>0.14771</cdr:y>
    </cdr:from>
    <cdr:to>
      <cdr:x>0.38724</cdr:x>
      <cdr:y>0.17146</cdr:y>
    </cdr:to>
    <cdr:sp macro="" textlink="">
      <cdr:nvSpPr>
        <cdr:cNvPr id="1202" name="Texto 4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19693" y="834335"/>
          <a:ext cx="324950" cy="1341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200</a:t>
          </a:r>
        </a:p>
      </cdr:txBody>
    </cdr:sp>
  </cdr:relSizeAnchor>
  <cdr:relSizeAnchor xmlns:cdr="http://schemas.openxmlformats.org/drawingml/2006/chartDrawing">
    <cdr:from>
      <cdr:x>0.3929</cdr:x>
      <cdr:y>0.14675</cdr:y>
    </cdr:from>
    <cdr:to>
      <cdr:x>0.42415</cdr:x>
      <cdr:y>0.17375</cdr:y>
    </cdr:to>
    <cdr:sp macro="" textlink="">
      <cdr:nvSpPr>
        <cdr:cNvPr id="1203" name="Texto 4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96410" y="828892"/>
          <a:ext cx="286047" cy="1525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100</a:t>
          </a:r>
        </a:p>
      </cdr:txBody>
    </cdr:sp>
  </cdr:relSizeAnchor>
  <cdr:relSizeAnchor xmlns:cdr="http://schemas.openxmlformats.org/drawingml/2006/chartDrawing">
    <cdr:from>
      <cdr:x>0.43905</cdr:x>
      <cdr:y>0.14771</cdr:y>
    </cdr:from>
    <cdr:to>
      <cdr:x>0.46405</cdr:x>
      <cdr:y>0.17971</cdr:y>
    </cdr:to>
    <cdr:sp macro="" textlink="">
      <cdr:nvSpPr>
        <cdr:cNvPr id="1204" name="Texto 4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18835" y="834335"/>
          <a:ext cx="228838" cy="1807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50</a:t>
          </a:r>
        </a:p>
      </cdr:txBody>
    </cdr:sp>
  </cdr:relSizeAnchor>
  <cdr:relSizeAnchor xmlns:cdr="http://schemas.openxmlformats.org/drawingml/2006/chartDrawing">
    <cdr:from>
      <cdr:x>0.57791</cdr:x>
      <cdr:y>0.14723</cdr:y>
    </cdr:from>
    <cdr:to>
      <cdr:x>0.60916</cdr:x>
      <cdr:y>0.17098</cdr:y>
    </cdr:to>
    <cdr:sp macro="" textlink="">
      <cdr:nvSpPr>
        <cdr:cNvPr id="1205" name="Texto 4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89936" y="831613"/>
          <a:ext cx="286048" cy="1341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10</a:t>
          </a:r>
        </a:p>
      </cdr:txBody>
    </cdr:sp>
  </cdr:relSizeAnchor>
  <cdr:relSizeAnchor xmlns:cdr="http://schemas.openxmlformats.org/drawingml/2006/chartDrawing">
    <cdr:from>
      <cdr:x>0.63793</cdr:x>
      <cdr:y>0.14723</cdr:y>
    </cdr:from>
    <cdr:to>
      <cdr:x>0.66293</cdr:x>
      <cdr:y>0.17098</cdr:y>
    </cdr:to>
    <cdr:sp macro="" textlink="">
      <cdr:nvSpPr>
        <cdr:cNvPr id="1206" name="Texto 5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39270" y="831613"/>
          <a:ext cx="228838" cy="1341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4</a:t>
          </a:r>
        </a:p>
      </cdr:txBody>
    </cdr:sp>
  </cdr:relSizeAnchor>
  <cdr:relSizeAnchor xmlns:cdr="http://schemas.openxmlformats.org/drawingml/2006/chartDrawing">
    <cdr:from>
      <cdr:x>0.07535</cdr:x>
      <cdr:y>0.09496</cdr:y>
    </cdr:from>
    <cdr:to>
      <cdr:x>0.1211</cdr:x>
      <cdr:y>0.12546</cdr:y>
    </cdr:to>
    <cdr:sp macro="" textlink="">
      <cdr:nvSpPr>
        <cdr:cNvPr id="1207" name="Texto 5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0367" y="537514"/>
          <a:ext cx="418649" cy="1726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argila</a:t>
          </a:r>
        </a:p>
      </cdr:txBody>
    </cdr:sp>
  </cdr:relSizeAnchor>
  <cdr:relSizeAnchor xmlns:cdr="http://schemas.openxmlformats.org/drawingml/2006/chartDrawing">
    <cdr:from>
      <cdr:x>0.22621</cdr:x>
      <cdr:y>0.09952</cdr:y>
    </cdr:from>
    <cdr:to>
      <cdr:x>0.25746</cdr:x>
      <cdr:y>0.12327</cdr:y>
    </cdr:to>
    <cdr:sp macro="" textlink="">
      <cdr:nvSpPr>
        <cdr:cNvPr id="1208" name="Texto 5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69982" y="563349"/>
          <a:ext cx="285963" cy="1344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silte</a:t>
          </a:r>
        </a:p>
      </cdr:txBody>
    </cdr:sp>
  </cdr:relSizeAnchor>
  <cdr:relSizeAnchor xmlns:cdr="http://schemas.openxmlformats.org/drawingml/2006/chartDrawing">
    <cdr:from>
      <cdr:x>0.28175</cdr:x>
      <cdr:y>0.134</cdr:y>
    </cdr:from>
    <cdr:to>
      <cdr:x>0.29425</cdr:x>
      <cdr:y>0.14575</cdr:y>
    </cdr:to>
    <cdr:sp macro="" textlink="">
      <cdr:nvSpPr>
        <cdr:cNvPr id="1209" name="Texto 5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76322" y="755599"/>
          <a:ext cx="114300" cy="662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0.37059</cdr:x>
      <cdr:y>0.09661</cdr:y>
    </cdr:from>
    <cdr:to>
      <cdr:x>0.43309</cdr:x>
      <cdr:y>0.12361</cdr:y>
    </cdr:to>
    <cdr:sp macro="" textlink="">
      <cdr:nvSpPr>
        <cdr:cNvPr id="1210" name="Texto 5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91158" y="546891"/>
          <a:ext cx="571925" cy="1528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areia fina</a:t>
          </a:r>
        </a:p>
      </cdr:txBody>
    </cdr:sp>
  </cdr:relSizeAnchor>
  <cdr:relSizeAnchor xmlns:cdr="http://schemas.openxmlformats.org/drawingml/2006/chartDrawing">
    <cdr:from>
      <cdr:x>0.45593</cdr:x>
      <cdr:y>0.06931</cdr:y>
    </cdr:from>
    <cdr:to>
      <cdr:x>0.49442</cdr:x>
      <cdr:y>0.13176</cdr:y>
    </cdr:to>
    <cdr:sp macro="" textlink="">
      <cdr:nvSpPr>
        <cdr:cNvPr id="1211" name="Texto 5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72085" y="392323"/>
          <a:ext cx="352290" cy="3535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areia</a:t>
          </a:r>
        </a:p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média</a:t>
          </a:r>
        </a:p>
      </cdr:txBody>
    </cdr:sp>
  </cdr:relSizeAnchor>
  <cdr:relSizeAnchor xmlns:cdr="http://schemas.openxmlformats.org/drawingml/2006/chartDrawing">
    <cdr:from>
      <cdr:x>0.5966</cdr:x>
      <cdr:y>0.09206</cdr:y>
    </cdr:from>
    <cdr:to>
      <cdr:x>0.84508</cdr:x>
      <cdr:y>0.12756</cdr:y>
    </cdr:to>
    <cdr:sp macro="" textlink="">
      <cdr:nvSpPr>
        <cdr:cNvPr id="1212" name="Texto 5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461000" y="519981"/>
          <a:ext cx="2274455" cy="2005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pedregulho</a:t>
          </a:r>
        </a:p>
      </cdr:txBody>
    </cdr:sp>
  </cdr:relSizeAnchor>
  <cdr:relSizeAnchor xmlns:cdr="http://schemas.openxmlformats.org/drawingml/2006/chartDrawing">
    <cdr:from>
      <cdr:x>0.1235</cdr:x>
      <cdr:y>0.137</cdr:y>
    </cdr:from>
    <cdr:to>
      <cdr:x>0.134</cdr:x>
      <cdr:y>0.169</cdr:y>
    </cdr:to>
    <cdr:sp macro="" textlink="">
      <cdr:nvSpPr>
        <cdr:cNvPr id="1213" name="Texto 6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20140" y="772516"/>
          <a:ext cx="96012" cy="1804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0.28625</cdr:x>
      <cdr:y>0.13225</cdr:y>
    </cdr:from>
    <cdr:to>
      <cdr:x>0.30075</cdr:x>
      <cdr:y>0.1745</cdr:y>
    </cdr:to>
    <cdr:sp macro="" textlink="">
      <cdr:nvSpPr>
        <cdr:cNvPr id="1214" name="Texto 6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17470" y="745731"/>
          <a:ext cx="132588" cy="2382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0.14</cdr:x>
      <cdr:y>0.12772</cdr:y>
    </cdr:from>
    <cdr:to>
      <cdr:x>0.36369</cdr:x>
      <cdr:y>0.12788</cdr:y>
    </cdr:to>
    <cdr:sp macro="" textlink="">
      <cdr:nvSpPr>
        <cdr:cNvPr id="1215" name="Line 7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271961" y="722966"/>
          <a:ext cx="2051531" cy="93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0.12354</cdr:x>
      <cdr:y>0.12776</cdr:y>
    </cdr:from>
    <cdr:to>
      <cdr:x>0.14074</cdr:x>
      <cdr:y>0.1278</cdr:y>
    </cdr:to>
    <cdr:sp macro="" textlink="">
      <cdr:nvSpPr>
        <cdr:cNvPr id="1216" name="Line 7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1121641" y="721626"/>
          <a:ext cx="157477" cy="20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0.37941</cdr:x>
      <cdr:y>0.12788</cdr:y>
    </cdr:from>
    <cdr:to>
      <cdr:x>0.44634</cdr:x>
      <cdr:y>0.12805</cdr:y>
    </cdr:to>
    <cdr:sp macro="" textlink="">
      <cdr:nvSpPr>
        <cdr:cNvPr id="1217" name="Line 7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3471863" y="723899"/>
          <a:ext cx="612504" cy="93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0.36239</cdr:x>
      <cdr:y>0.12802</cdr:y>
    </cdr:from>
    <cdr:to>
      <cdr:x>0.3796</cdr:x>
      <cdr:y>0.12806</cdr:y>
    </cdr:to>
    <cdr:sp macro="" textlink="">
      <cdr:nvSpPr>
        <cdr:cNvPr id="1218" name="Line 7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3316142" y="724661"/>
          <a:ext cx="157485" cy="22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0.37672</cdr:x>
      <cdr:y>0.12784</cdr:y>
    </cdr:from>
    <cdr:to>
      <cdr:x>0.589</cdr:x>
      <cdr:y>0.12787</cdr:y>
    </cdr:to>
    <cdr:sp macro="" textlink="">
      <cdr:nvSpPr>
        <cdr:cNvPr id="1219" name="Line 7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3447323" y="723649"/>
          <a:ext cx="1942533" cy="17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0.4469</cdr:x>
      <cdr:y>0.12776</cdr:y>
    </cdr:from>
    <cdr:to>
      <cdr:x>0.4641</cdr:x>
      <cdr:y>0.1278</cdr:y>
    </cdr:to>
    <cdr:sp macro="" textlink="">
      <cdr:nvSpPr>
        <cdr:cNvPr id="1220" name="Line 7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4089488" y="723195"/>
          <a:ext cx="157394" cy="22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0.44247</cdr:x>
      <cdr:y>0.12778</cdr:y>
    </cdr:from>
    <cdr:to>
      <cdr:x>0.50717</cdr:x>
      <cdr:y>0.12781</cdr:y>
    </cdr:to>
    <cdr:sp macro="" textlink="">
      <cdr:nvSpPr>
        <cdr:cNvPr id="1221" name="Line 7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048986" y="723309"/>
          <a:ext cx="592057" cy="17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0.50688</cdr:x>
      <cdr:y>0.1273</cdr:y>
    </cdr:from>
    <cdr:to>
      <cdr:x>0.52396</cdr:x>
      <cdr:y>0.12782</cdr:y>
    </cdr:to>
    <cdr:sp macro="" textlink="">
      <cdr:nvSpPr>
        <cdr:cNvPr id="1222" name="Line 7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4638329" y="720590"/>
          <a:ext cx="156296" cy="294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0.60442</cdr:x>
      <cdr:y>0.12772</cdr:y>
    </cdr:from>
    <cdr:to>
      <cdr:x>0.85296</cdr:x>
      <cdr:y>0.12775</cdr:y>
    </cdr:to>
    <cdr:sp macro="" textlink="">
      <cdr:nvSpPr>
        <cdr:cNvPr id="1223" name="Line 7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532606" y="721412"/>
          <a:ext cx="2275008" cy="17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0.58796</cdr:x>
      <cdr:y>0.12776</cdr:y>
    </cdr:from>
    <cdr:to>
      <cdr:x>0.60516</cdr:x>
      <cdr:y>0.1278</cdr:y>
    </cdr:to>
    <cdr:sp macro="" textlink="">
      <cdr:nvSpPr>
        <cdr:cNvPr id="1224" name="Line 7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5381913" y="721625"/>
          <a:ext cx="157477" cy="20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0.12373</cdr:x>
      <cdr:y>0.11008</cdr:y>
    </cdr:from>
    <cdr:to>
      <cdr:x>0.12373</cdr:x>
      <cdr:y>0.14483</cdr:y>
    </cdr:to>
    <cdr:sp macro="" textlink="">
      <cdr:nvSpPr>
        <cdr:cNvPr id="1225" name="Line 7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1123384" y="621790"/>
          <a:ext cx="0" cy="19627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0.08</cdr:x>
      <cdr:y>0.12425</cdr:y>
    </cdr:from>
    <cdr:to>
      <cdr:x>0.08</cdr:x>
      <cdr:y>0.12775</cdr:y>
    </cdr:to>
    <cdr:sp macro="" textlink="">
      <cdr:nvSpPr>
        <cdr:cNvPr id="1226" name="Texto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22376" y="700621"/>
          <a:ext cx="0" cy="197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0.08225</cdr:x>
      <cdr:y>0.1105</cdr:y>
    </cdr:from>
    <cdr:to>
      <cdr:x>0.7615</cdr:x>
      <cdr:y>0.13425</cdr:y>
    </cdr:to>
    <cdr:sp macro="" textlink="">
      <cdr:nvSpPr>
        <cdr:cNvPr id="1227" name="Texto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42950" y="623087"/>
          <a:ext cx="6220206" cy="1339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0.09146</cdr:x>
      <cdr:y>0.12775</cdr:y>
    </cdr:from>
    <cdr:to>
      <cdr:x>0.12335</cdr:x>
      <cdr:y>0.12793</cdr:y>
    </cdr:to>
    <cdr:sp macro="" textlink="">
      <cdr:nvSpPr>
        <cdr:cNvPr id="1228" name="Line 7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828053" y="721590"/>
          <a:ext cx="291855" cy="97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0.075</cdr:x>
      <cdr:y>0.12796</cdr:y>
    </cdr:from>
    <cdr:to>
      <cdr:x>0.0922</cdr:x>
      <cdr:y>0.128</cdr:y>
    </cdr:to>
    <cdr:sp macro="" textlink="">
      <cdr:nvSpPr>
        <cdr:cNvPr id="1229" name="Line 7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677360" y="722779"/>
          <a:ext cx="157477" cy="20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0.36255</cdr:x>
      <cdr:y>0.10942</cdr:y>
    </cdr:from>
    <cdr:to>
      <cdr:x>0.36255</cdr:x>
      <cdr:y>0.14417</cdr:y>
    </cdr:to>
    <cdr:sp macro="" textlink="">
      <cdr:nvSpPr>
        <cdr:cNvPr id="1230" name="Line 7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3317649" y="619385"/>
          <a:ext cx="0" cy="19670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0.44643</cdr:x>
      <cdr:y>0.11021</cdr:y>
    </cdr:from>
    <cdr:to>
      <cdr:x>0.44643</cdr:x>
      <cdr:y>0.14696</cdr:y>
    </cdr:to>
    <cdr:sp macro="" textlink="">
      <cdr:nvSpPr>
        <cdr:cNvPr id="1231" name="Line 7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4085196" y="623870"/>
          <a:ext cx="0" cy="20802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0.50658</cdr:x>
      <cdr:y>0.11167</cdr:y>
    </cdr:from>
    <cdr:to>
      <cdr:x>0.50665</cdr:x>
      <cdr:y>0.14219</cdr:y>
    </cdr:to>
    <cdr:sp macro="" textlink="">
      <cdr:nvSpPr>
        <cdr:cNvPr id="1232" name="Line 78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4635626" y="632113"/>
          <a:ext cx="668" cy="17274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0.58831</cdr:x>
      <cdr:y>0.11185</cdr:y>
    </cdr:from>
    <cdr:to>
      <cdr:x>0.58831</cdr:x>
      <cdr:y>0.1391</cdr:y>
    </cdr:to>
    <cdr:sp macro="" textlink="">
      <cdr:nvSpPr>
        <cdr:cNvPr id="1233" name="Line 8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83488" y="633126"/>
          <a:ext cx="0" cy="15425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0.51244</cdr:x>
      <cdr:y>0.07695</cdr:y>
    </cdr:from>
    <cdr:to>
      <cdr:x>0.58082</cdr:x>
      <cdr:y>0.14492</cdr:y>
    </cdr:to>
    <cdr:sp macro="" textlink="">
      <cdr:nvSpPr>
        <cdr:cNvPr id="1234" name="Texto 2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89236" y="435554"/>
          <a:ext cx="625713" cy="3847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areia grossa</a:t>
          </a:r>
        </a:p>
      </cdr:txBody>
    </cdr:sp>
  </cdr:relSizeAnchor>
  <cdr:relSizeAnchor xmlns:cdr="http://schemas.openxmlformats.org/drawingml/2006/chartDrawing">
    <cdr:from>
      <cdr:x>0.149</cdr:x>
      <cdr:y>0.14675</cdr:y>
    </cdr:from>
    <cdr:to>
      <cdr:x>0.28</cdr:x>
      <cdr:y>0.1755</cdr:y>
    </cdr:to>
    <cdr:sp macro="" textlink="">
      <cdr:nvSpPr>
        <cdr:cNvPr id="1235" name="Texto 3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53312" y="827494"/>
          <a:ext cx="1200150" cy="1621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Peneiras   Número      </a:t>
          </a:r>
        </a:p>
      </cdr:txBody>
    </cdr:sp>
  </cdr:relSizeAnchor>
  <cdr:relSizeAnchor xmlns:cdr="http://schemas.openxmlformats.org/drawingml/2006/chartDrawing">
    <cdr:from>
      <cdr:x>0.36325</cdr:x>
      <cdr:y>0.17475</cdr:y>
    </cdr:from>
    <cdr:to>
      <cdr:x>0.36325</cdr:x>
      <cdr:y>0.1825</cdr:y>
    </cdr:to>
    <cdr:sp macro="" textlink="">
      <cdr:nvSpPr>
        <cdr:cNvPr id="1236" name="Line 9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3321558" y="985380"/>
          <a:ext cx="0" cy="4370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0.64525</cdr:x>
      <cdr:y>0.17325</cdr:y>
    </cdr:from>
    <cdr:to>
      <cdr:x>0.64525</cdr:x>
      <cdr:y>0.1825</cdr:y>
    </cdr:to>
    <cdr:sp macro="" textlink="">
      <cdr:nvSpPr>
        <cdr:cNvPr id="1237" name="Line 9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900166" y="976922"/>
          <a:ext cx="0" cy="5215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0.587</cdr:x>
      <cdr:y>0.17325</cdr:y>
    </cdr:from>
    <cdr:to>
      <cdr:x>0.587</cdr:x>
      <cdr:y>0.1825</cdr:y>
    </cdr:to>
    <cdr:sp macro="" textlink="">
      <cdr:nvSpPr>
        <cdr:cNvPr id="1238" name="Line 9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5367528" y="976922"/>
          <a:ext cx="0" cy="5215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0.40525</cdr:x>
      <cdr:y>0.17475</cdr:y>
    </cdr:from>
    <cdr:to>
      <cdr:x>0.40525</cdr:x>
      <cdr:y>0.1825</cdr:y>
    </cdr:to>
    <cdr:sp macro="" textlink="">
      <cdr:nvSpPr>
        <cdr:cNvPr id="1239" name="Line 9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3705606" y="985380"/>
          <a:ext cx="0" cy="4370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0.44679</cdr:x>
      <cdr:y>0.17379</cdr:y>
    </cdr:from>
    <cdr:to>
      <cdr:x>0.44679</cdr:x>
      <cdr:y>0.18154</cdr:y>
    </cdr:to>
    <cdr:sp macro="" textlink="">
      <cdr:nvSpPr>
        <cdr:cNvPr id="1240" name="Line 9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089710" y="981602"/>
          <a:ext cx="0" cy="4377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0.35174</cdr:x>
      <cdr:y>0.14771</cdr:y>
    </cdr:from>
    <cdr:to>
      <cdr:x>0.38724</cdr:x>
      <cdr:y>0.17146</cdr:y>
    </cdr:to>
    <cdr:sp macro="" textlink="">
      <cdr:nvSpPr>
        <cdr:cNvPr id="1241" name="Texto 4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19693" y="834335"/>
          <a:ext cx="324950" cy="1341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200</a:t>
          </a:r>
        </a:p>
      </cdr:txBody>
    </cdr:sp>
  </cdr:relSizeAnchor>
  <cdr:relSizeAnchor xmlns:cdr="http://schemas.openxmlformats.org/drawingml/2006/chartDrawing">
    <cdr:from>
      <cdr:x>0.3929</cdr:x>
      <cdr:y>0.14675</cdr:y>
    </cdr:from>
    <cdr:to>
      <cdr:x>0.42415</cdr:x>
      <cdr:y>0.17375</cdr:y>
    </cdr:to>
    <cdr:sp macro="" textlink="">
      <cdr:nvSpPr>
        <cdr:cNvPr id="1242" name="Texto 4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96410" y="828892"/>
          <a:ext cx="286047" cy="1525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100</a:t>
          </a:r>
        </a:p>
      </cdr:txBody>
    </cdr:sp>
  </cdr:relSizeAnchor>
  <cdr:relSizeAnchor xmlns:cdr="http://schemas.openxmlformats.org/drawingml/2006/chartDrawing">
    <cdr:from>
      <cdr:x>0.43905</cdr:x>
      <cdr:y>0.14771</cdr:y>
    </cdr:from>
    <cdr:to>
      <cdr:x>0.46405</cdr:x>
      <cdr:y>0.17971</cdr:y>
    </cdr:to>
    <cdr:sp macro="" textlink="">
      <cdr:nvSpPr>
        <cdr:cNvPr id="1243" name="Texto 4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18835" y="834335"/>
          <a:ext cx="228838" cy="1807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50</a:t>
          </a:r>
        </a:p>
      </cdr:txBody>
    </cdr:sp>
  </cdr:relSizeAnchor>
  <cdr:relSizeAnchor xmlns:cdr="http://schemas.openxmlformats.org/drawingml/2006/chartDrawing">
    <cdr:from>
      <cdr:x>0.57791</cdr:x>
      <cdr:y>0.14723</cdr:y>
    </cdr:from>
    <cdr:to>
      <cdr:x>0.60916</cdr:x>
      <cdr:y>0.17098</cdr:y>
    </cdr:to>
    <cdr:sp macro="" textlink="">
      <cdr:nvSpPr>
        <cdr:cNvPr id="1244" name="Texto 4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89936" y="831613"/>
          <a:ext cx="286048" cy="1341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10</a:t>
          </a:r>
        </a:p>
      </cdr:txBody>
    </cdr:sp>
  </cdr:relSizeAnchor>
  <cdr:relSizeAnchor xmlns:cdr="http://schemas.openxmlformats.org/drawingml/2006/chartDrawing">
    <cdr:from>
      <cdr:x>0.63793</cdr:x>
      <cdr:y>0.14723</cdr:y>
    </cdr:from>
    <cdr:to>
      <cdr:x>0.66293</cdr:x>
      <cdr:y>0.17098</cdr:y>
    </cdr:to>
    <cdr:sp macro="" textlink="">
      <cdr:nvSpPr>
        <cdr:cNvPr id="1245" name="Texto 5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39270" y="831613"/>
          <a:ext cx="228838" cy="1341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4</a:t>
          </a:r>
        </a:p>
      </cdr:txBody>
    </cdr:sp>
  </cdr:relSizeAnchor>
  <cdr:relSizeAnchor xmlns:cdr="http://schemas.openxmlformats.org/drawingml/2006/chartDrawing">
    <cdr:from>
      <cdr:x>0.07535</cdr:x>
      <cdr:y>0.09496</cdr:y>
    </cdr:from>
    <cdr:to>
      <cdr:x>0.1211</cdr:x>
      <cdr:y>0.12546</cdr:y>
    </cdr:to>
    <cdr:sp macro="" textlink="">
      <cdr:nvSpPr>
        <cdr:cNvPr id="1246" name="Texto 5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0367" y="537514"/>
          <a:ext cx="418649" cy="1726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argila</a:t>
          </a:r>
        </a:p>
      </cdr:txBody>
    </cdr:sp>
  </cdr:relSizeAnchor>
  <cdr:relSizeAnchor xmlns:cdr="http://schemas.openxmlformats.org/drawingml/2006/chartDrawing">
    <cdr:from>
      <cdr:x>0.22621</cdr:x>
      <cdr:y>0.09952</cdr:y>
    </cdr:from>
    <cdr:to>
      <cdr:x>0.25746</cdr:x>
      <cdr:y>0.12327</cdr:y>
    </cdr:to>
    <cdr:sp macro="" textlink="">
      <cdr:nvSpPr>
        <cdr:cNvPr id="1247" name="Texto 5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69982" y="563349"/>
          <a:ext cx="285963" cy="1344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silte</a:t>
          </a:r>
        </a:p>
      </cdr:txBody>
    </cdr:sp>
  </cdr:relSizeAnchor>
  <cdr:relSizeAnchor xmlns:cdr="http://schemas.openxmlformats.org/drawingml/2006/chartDrawing">
    <cdr:from>
      <cdr:x>0.28175</cdr:x>
      <cdr:y>0.134</cdr:y>
    </cdr:from>
    <cdr:to>
      <cdr:x>0.29425</cdr:x>
      <cdr:y>0.14575</cdr:y>
    </cdr:to>
    <cdr:sp macro="" textlink="">
      <cdr:nvSpPr>
        <cdr:cNvPr id="1248" name="Texto 5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76322" y="755599"/>
          <a:ext cx="114300" cy="662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0.37059</cdr:x>
      <cdr:y>0.09661</cdr:y>
    </cdr:from>
    <cdr:to>
      <cdr:x>0.43309</cdr:x>
      <cdr:y>0.12361</cdr:y>
    </cdr:to>
    <cdr:sp macro="" textlink="">
      <cdr:nvSpPr>
        <cdr:cNvPr id="1249" name="Texto 5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91158" y="546891"/>
          <a:ext cx="571925" cy="1528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areia fina</a:t>
          </a:r>
        </a:p>
      </cdr:txBody>
    </cdr:sp>
  </cdr:relSizeAnchor>
  <cdr:relSizeAnchor xmlns:cdr="http://schemas.openxmlformats.org/drawingml/2006/chartDrawing">
    <cdr:from>
      <cdr:x>0.45593</cdr:x>
      <cdr:y>0.06931</cdr:y>
    </cdr:from>
    <cdr:to>
      <cdr:x>0.49442</cdr:x>
      <cdr:y>0.13176</cdr:y>
    </cdr:to>
    <cdr:sp macro="" textlink="">
      <cdr:nvSpPr>
        <cdr:cNvPr id="1250" name="Texto 5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72085" y="392323"/>
          <a:ext cx="352290" cy="3535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areia</a:t>
          </a:r>
        </a:p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média</a:t>
          </a:r>
        </a:p>
      </cdr:txBody>
    </cdr:sp>
  </cdr:relSizeAnchor>
  <cdr:relSizeAnchor xmlns:cdr="http://schemas.openxmlformats.org/drawingml/2006/chartDrawing">
    <cdr:from>
      <cdr:x>0.5966</cdr:x>
      <cdr:y>0.09206</cdr:y>
    </cdr:from>
    <cdr:to>
      <cdr:x>0.84508</cdr:x>
      <cdr:y>0.12756</cdr:y>
    </cdr:to>
    <cdr:sp macro="" textlink="">
      <cdr:nvSpPr>
        <cdr:cNvPr id="1251" name="Texto 5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461000" y="519981"/>
          <a:ext cx="2274455" cy="2005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pedregulho</a:t>
          </a:r>
        </a:p>
      </cdr:txBody>
    </cdr:sp>
  </cdr:relSizeAnchor>
  <cdr:relSizeAnchor xmlns:cdr="http://schemas.openxmlformats.org/drawingml/2006/chartDrawing">
    <cdr:from>
      <cdr:x>0.1235</cdr:x>
      <cdr:y>0.137</cdr:y>
    </cdr:from>
    <cdr:to>
      <cdr:x>0.134</cdr:x>
      <cdr:y>0.169</cdr:y>
    </cdr:to>
    <cdr:sp macro="" textlink="">
      <cdr:nvSpPr>
        <cdr:cNvPr id="1252" name="Texto 6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20140" y="772516"/>
          <a:ext cx="96012" cy="1804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0.28625</cdr:x>
      <cdr:y>0.13225</cdr:y>
    </cdr:from>
    <cdr:to>
      <cdr:x>0.30075</cdr:x>
      <cdr:y>0.1745</cdr:y>
    </cdr:to>
    <cdr:sp macro="" textlink="">
      <cdr:nvSpPr>
        <cdr:cNvPr id="1253" name="Texto 6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17470" y="745731"/>
          <a:ext cx="132588" cy="2382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0.14</cdr:x>
      <cdr:y>0.12772</cdr:y>
    </cdr:from>
    <cdr:to>
      <cdr:x>0.36369</cdr:x>
      <cdr:y>0.12788</cdr:y>
    </cdr:to>
    <cdr:sp macro="" textlink="">
      <cdr:nvSpPr>
        <cdr:cNvPr id="1254" name="Line 7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271961" y="722966"/>
          <a:ext cx="2051531" cy="93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0.12354</cdr:x>
      <cdr:y>0.12776</cdr:y>
    </cdr:from>
    <cdr:to>
      <cdr:x>0.14074</cdr:x>
      <cdr:y>0.1278</cdr:y>
    </cdr:to>
    <cdr:sp macro="" textlink="">
      <cdr:nvSpPr>
        <cdr:cNvPr id="1255" name="Line 7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1121641" y="721626"/>
          <a:ext cx="157477" cy="20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0.37941</cdr:x>
      <cdr:y>0.12788</cdr:y>
    </cdr:from>
    <cdr:to>
      <cdr:x>0.44634</cdr:x>
      <cdr:y>0.12805</cdr:y>
    </cdr:to>
    <cdr:sp macro="" textlink="">
      <cdr:nvSpPr>
        <cdr:cNvPr id="1256" name="Line 7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3471863" y="723899"/>
          <a:ext cx="612504" cy="93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0.36239</cdr:x>
      <cdr:y>0.12802</cdr:y>
    </cdr:from>
    <cdr:to>
      <cdr:x>0.3796</cdr:x>
      <cdr:y>0.12806</cdr:y>
    </cdr:to>
    <cdr:sp macro="" textlink="">
      <cdr:nvSpPr>
        <cdr:cNvPr id="1257" name="Line 7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3316142" y="724661"/>
          <a:ext cx="157485" cy="22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0.37672</cdr:x>
      <cdr:y>0.12784</cdr:y>
    </cdr:from>
    <cdr:to>
      <cdr:x>0.589</cdr:x>
      <cdr:y>0.12787</cdr:y>
    </cdr:to>
    <cdr:sp macro="" textlink="">
      <cdr:nvSpPr>
        <cdr:cNvPr id="1258" name="Line 7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3447323" y="723649"/>
          <a:ext cx="1942533" cy="17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0.4469</cdr:x>
      <cdr:y>0.12776</cdr:y>
    </cdr:from>
    <cdr:to>
      <cdr:x>0.4641</cdr:x>
      <cdr:y>0.1278</cdr:y>
    </cdr:to>
    <cdr:sp macro="" textlink="">
      <cdr:nvSpPr>
        <cdr:cNvPr id="1259" name="Line 7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4089488" y="723195"/>
          <a:ext cx="157394" cy="22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0.44247</cdr:x>
      <cdr:y>0.12778</cdr:y>
    </cdr:from>
    <cdr:to>
      <cdr:x>0.50717</cdr:x>
      <cdr:y>0.12781</cdr:y>
    </cdr:to>
    <cdr:sp macro="" textlink="">
      <cdr:nvSpPr>
        <cdr:cNvPr id="1260" name="Line 7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048986" y="723309"/>
          <a:ext cx="592057" cy="17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0.50688</cdr:x>
      <cdr:y>0.1273</cdr:y>
    </cdr:from>
    <cdr:to>
      <cdr:x>0.52396</cdr:x>
      <cdr:y>0.12782</cdr:y>
    </cdr:to>
    <cdr:sp macro="" textlink="">
      <cdr:nvSpPr>
        <cdr:cNvPr id="1261" name="Line 7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4638329" y="720590"/>
          <a:ext cx="156296" cy="294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0.60442</cdr:x>
      <cdr:y>0.12772</cdr:y>
    </cdr:from>
    <cdr:to>
      <cdr:x>0.85296</cdr:x>
      <cdr:y>0.12775</cdr:y>
    </cdr:to>
    <cdr:sp macro="" textlink="">
      <cdr:nvSpPr>
        <cdr:cNvPr id="1262" name="Line 7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532606" y="721412"/>
          <a:ext cx="2275008" cy="17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0.58796</cdr:x>
      <cdr:y>0.12776</cdr:y>
    </cdr:from>
    <cdr:to>
      <cdr:x>0.60516</cdr:x>
      <cdr:y>0.1278</cdr:y>
    </cdr:to>
    <cdr:sp macro="" textlink="">
      <cdr:nvSpPr>
        <cdr:cNvPr id="1263" name="Line 7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5381913" y="721625"/>
          <a:ext cx="157477" cy="20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0.12373</cdr:x>
      <cdr:y>0.11008</cdr:y>
    </cdr:from>
    <cdr:to>
      <cdr:x>0.12373</cdr:x>
      <cdr:y>0.14483</cdr:y>
    </cdr:to>
    <cdr:sp macro="" textlink="">
      <cdr:nvSpPr>
        <cdr:cNvPr id="1264" name="Line 7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1123384" y="621790"/>
          <a:ext cx="0" cy="19627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0.08</cdr:x>
      <cdr:y>0.12425</cdr:y>
    </cdr:from>
    <cdr:to>
      <cdr:x>0.08</cdr:x>
      <cdr:y>0.12775</cdr:y>
    </cdr:to>
    <cdr:sp macro="" textlink="">
      <cdr:nvSpPr>
        <cdr:cNvPr id="1265" name="Texto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22376" y="700621"/>
          <a:ext cx="0" cy="197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0.08225</cdr:x>
      <cdr:y>0.1105</cdr:y>
    </cdr:from>
    <cdr:to>
      <cdr:x>0.7615</cdr:x>
      <cdr:y>0.13425</cdr:y>
    </cdr:to>
    <cdr:sp macro="" textlink="">
      <cdr:nvSpPr>
        <cdr:cNvPr id="1266" name="Texto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42950" y="623087"/>
          <a:ext cx="6220206" cy="1339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0.09146</cdr:x>
      <cdr:y>0.12775</cdr:y>
    </cdr:from>
    <cdr:to>
      <cdr:x>0.12335</cdr:x>
      <cdr:y>0.12793</cdr:y>
    </cdr:to>
    <cdr:sp macro="" textlink="">
      <cdr:nvSpPr>
        <cdr:cNvPr id="1267" name="Line 7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828053" y="721590"/>
          <a:ext cx="291855" cy="97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0.075</cdr:x>
      <cdr:y>0.12796</cdr:y>
    </cdr:from>
    <cdr:to>
      <cdr:x>0.0922</cdr:x>
      <cdr:y>0.128</cdr:y>
    </cdr:to>
    <cdr:sp macro="" textlink="">
      <cdr:nvSpPr>
        <cdr:cNvPr id="1268" name="Line 7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677360" y="722779"/>
          <a:ext cx="157477" cy="20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0.36255</cdr:x>
      <cdr:y>0.10942</cdr:y>
    </cdr:from>
    <cdr:to>
      <cdr:x>0.36255</cdr:x>
      <cdr:y>0.14417</cdr:y>
    </cdr:to>
    <cdr:sp macro="" textlink="">
      <cdr:nvSpPr>
        <cdr:cNvPr id="1269" name="Line 7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3317649" y="619385"/>
          <a:ext cx="0" cy="19670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0.44643</cdr:x>
      <cdr:y>0.11021</cdr:y>
    </cdr:from>
    <cdr:to>
      <cdr:x>0.44643</cdr:x>
      <cdr:y>0.14696</cdr:y>
    </cdr:to>
    <cdr:sp macro="" textlink="">
      <cdr:nvSpPr>
        <cdr:cNvPr id="1270" name="Line 7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4085196" y="623870"/>
          <a:ext cx="0" cy="20802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0.50658</cdr:x>
      <cdr:y>0.11167</cdr:y>
    </cdr:from>
    <cdr:to>
      <cdr:x>0.50665</cdr:x>
      <cdr:y>0.14219</cdr:y>
    </cdr:to>
    <cdr:sp macro="" textlink="">
      <cdr:nvSpPr>
        <cdr:cNvPr id="1271" name="Line 78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4635626" y="632113"/>
          <a:ext cx="668" cy="17274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0.58831</cdr:x>
      <cdr:y>0.11185</cdr:y>
    </cdr:from>
    <cdr:to>
      <cdr:x>0.58831</cdr:x>
      <cdr:y>0.1391</cdr:y>
    </cdr:to>
    <cdr:sp macro="" textlink="">
      <cdr:nvSpPr>
        <cdr:cNvPr id="1272" name="Line 8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83488" y="633126"/>
          <a:ext cx="0" cy="15425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0.51244</cdr:x>
      <cdr:y>0.07695</cdr:y>
    </cdr:from>
    <cdr:to>
      <cdr:x>0.58082</cdr:x>
      <cdr:y>0.14492</cdr:y>
    </cdr:to>
    <cdr:sp macro="" textlink="">
      <cdr:nvSpPr>
        <cdr:cNvPr id="1273" name="Texto 2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89236" y="435554"/>
          <a:ext cx="625713" cy="3847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areia grossa</a:t>
          </a:r>
        </a:p>
      </cdr:txBody>
    </cdr:sp>
  </cdr:relSizeAnchor>
  <cdr:relSizeAnchor xmlns:cdr="http://schemas.openxmlformats.org/drawingml/2006/chartDrawing">
    <cdr:from>
      <cdr:x>0.149</cdr:x>
      <cdr:y>0.14675</cdr:y>
    </cdr:from>
    <cdr:to>
      <cdr:x>0.28</cdr:x>
      <cdr:y>0.1755</cdr:y>
    </cdr:to>
    <cdr:sp macro="" textlink="">
      <cdr:nvSpPr>
        <cdr:cNvPr id="1274" name="Texto 3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53312" y="827494"/>
          <a:ext cx="1200150" cy="1621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Peneiras   Número      </a:t>
          </a:r>
        </a:p>
      </cdr:txBody>
    </cdr:sp>
  </cdr:relSizeAnchor>
  <cdr:relSizeAnchor xmlns:cdr="http://schemas.openxmlformats.org/drawingml/2006/chartDrawing">
    <cdr:from>
      <cdr:x>0.36325</cdr:x>
      <cdr:y>0.17475</cdr:y>
    </cdr:from>
    <cdr:to>
      <cdr:x>0.36325</cdr:x>
      <cdr:y>0.1825</cdr:y>
    </cdr:to>
    <cdr:sp macro="" textlink="">
      <cdr:nvSpPr>
        <cdr:cNvPr id="1275" name="Line 9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3321558" y="985380"/>
          <a:ext cx="0" cy="4370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0.64525</cdr:x>
      <cdr:y>0.17325</cdr:y>
    </cdr:from>
    <cdr:to>
      <cdr:x>0.64525</cdr:x>
      <cdr:y>0.1825</cdr:y>
    </cdr:to>
    <cdr:sp macro="" textlink="">
      <cdr:nvSpPr>
        <cdr:cNvPr id="1276" name="Line 9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900166" y="976922"/>
          <a:ext cx="0" cy="5215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0.587</cdr:x>
      <cdr:y>0.17325</cdr:y>
    </cdr:from>
    <cdr:to>
      <cdr:x>0.587</cdr:x>
      <cdr:y>0.1825</cdr:y>
    </cdr:to>
    <cdr:sp macro="" textlink="">
      <cdr:nvSpPr>
        <cdr:cNvPr id="1277" name="Line 9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5367528" y="976922"/>
          <a:ext cx="0" cy="5215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0.40525</cdr:x>
      <cdr:y>0.17475</cdr:y>
    </cdr:from>
    <cdr:to>
      <cdr:x>0.40525</cdr:x>
      <cdr:y>0.1825</cdr:y>
    </cdr:to>
    <cdr:sp macro="" textlink="">
      <cdr:nvSpPr>
        <cdr:cNvPr id="1278" name="Line 9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3705606" y="985380"/>
          <a:ext cx="0" cy="4370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0.44679</cdr:x>
      <cdr:y>0.17379</cdr:y>
    </cdr:from>
    <cdr:to>
      <cdr:x>0.44679</cdr:x>
      <cdr:y>0.18154</cdr:y>
    </cdr:to>
    <cdr:sp macro="" textlink="">
      <cdr:nvSpPr>
        <cdr:cNvPr id="1279" name="Line 9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089710" y="981602"/>
          <a:ext cx="0" cy="4377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0.35174</cdr:x>
      <cdr:y>0.14771</cdr:y>
    </cdr:from>
    <cdr:to>
      <cdr:x>0.38724</cdr:x>
      <cdr:y>0.17146</cdr:y>
    </cdr:to>
    <cdr:sp macro="" textlink="">
      <cdr:nvSpPr>
        <cdr:cNvPr id="1280" name="Texto 4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19693" y="834335"/>
          <a:ext cx="324950" cy="1341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200</a:t>
          </a:r>
        </a:p>
      </cdr:txBody>
    </cdr:sp>
  </cdr:relSizeAnchor>
  <cdr:relSizeAnchor xmlns:cdr="http://schemas.openxmlformats.org/drawingml/2006/chartDrawing">
    <cdr:from>
      <cdr:x>0.3929</cdr:x>
      <cdr:y>0.14675</cdr:y>
    </cdr:from>
    <cdr:to>
      <cdr:x>0.42415</cdr:x>
      <cdr:y>0.17375</cdr:y>
    </cdr:to>
    <cdr:sp macro="" textlink="">
      <cdr:nvSpPr>
        <cdr:cNvPr id="1281" name="Texto 4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96410" y="828892"/>
          <a:ext cx="286047" cy="1525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100</a:t>
          </a:r>
        </a:p>
      </cdr:txBody>
    </cdr:sp>
  </cdr:relSizeAnchor>
  <cdr:relSizeAnchor xmlns:cdr="http://schemas.openxmlformats.org/drawingml/2006/chartDrawing">
    <cdr:from>
      <cdr:x>0.43905</cdr:x>
      <cdr:y>0.14771</cdr:y>
    </cdr:from>
    <cdr:to>
      <cdr:x>0.46405</cdr:x>
      <cdr:y>0.17971</cdr:y>
    </cdr:to>
    <cdr:sp macro="" textlink="">
      <cdr:nvSpPr>
        <cdr:cNvPr id="1282" name="Texto 4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18835" y="834335"/>
          <a:ext cx="228838" cy="1807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50</a:t>
          </a:r>
        </a:p>
      </cdr:txBody>
    </cdr:sp>
  </cdr:relSizeAnchor>
  <cdr:relSizeAnchor xmlns:cdr="http://schemas.openxmlformats.org/drawingml/2006/chartDrawing">
    <cdr:from>
      <cdr:x>0.57791</cdr:x>
      <cdr:y>0.14723</cdr:y>
    </cdr:from>
    <cdr:to>
      <cdr:x>0.60916</cdr:x>
      <cdr:y>0.17098</cdr:y>
    </cdr:to>
    <cdr:sp macro="" textlink="">
      <cdr:nvSpPr>
        <cdr:cNvPr id="1283" name="Texto 4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89936" y="831613"/>
          <a:ext cx="286048" cy="1341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10</a:t>
          </a:r>
        </a:p>
      </cdr:txBody>
    </cdr:sp>
  </cdr:relSizeAnchor>
  <cdr:relSizeAnchor xmlns:cdr="http://schemas.openxmlformats.org/drawingml/2006/chartDrawing">
    <cdr:from>
      <cdr:x>0.63793</cdr:x>
      <cdr:y>0.14723</cdr:y>
    </cdr:from>
    <cdr:to>
      <cdr:x>0.66293</cdr:x>
      <cdr:y>0.17098</cdr:y>
    </cdr:to>
    <cdr:sp macro="" textlink="">
      <cdr:nvSpPr>
        <cdr:cNvPr id="1284" name="Texto 5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39270" y="831613"/>
          <a:ext cx="228838" cy="1341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4</a:t>
          </a:r>
        </a:p>
      </cdr:txBody>
    </cdr:sp>
  </cdr:relSizeAnchor>
  <cdr:relSizeAnchor xmlns:cdr="http://schemas.openxmlformats.org/drawingml/2006/chartDrawing">
    <cdr:from>
      <cdr:x>0.07535</cdr:x>
      <cdr:y>0.09496</cdr:y>
    </cdr:from>
    <cdr:to>
      <cdr:x>0.1211</cdr:x>
      <cdr:y>0.12546</cdr:y>
    </cdr:to>
    <cdr:sp macro="" textlink="">
      <cdr:nvSpPr>
        <cdr:cNvPr id="1285" name="Texto 5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0367" y="537514"/>
          <a:ext cx="418649" cy="1726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argila</a:t>
          </a:r>
        </a:p>
      </cdr:txBody>
    </cdr:sp>
  </cdr:relSizeAnchor>
  <cdr:relSizeAnchor xmlns:cdr="http://schemas.openxmlformats.org/drawingml/2006/chartDrawing">
    <cdr:from>
      <cdr:x>0.22621</cdr:x>
      <cdr:y>0.09952</cdr:y>
    </cdr:from>
    <cdr:to>
      <cdr:x>0.25746</cdr:x>
      <cdr:y>0.12327</cdr:y>
    </cdr:to>
    <cdr:sp macro="" textlink="">
      <cdr:nvSpPr>
        <cdr:cNvPr id="1286" name="Texto 5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69982" y="563349"/>
          <a:ext cx="285963" cy="1344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silte</a:t>
          </a:r>
        </a:p>
      </cdr:txBody>
    </cdr:sp>
  </cdr:relSizeAnchor>
  <cdr:relSizeAnchor xmlns:cdr="http://schemas.openxmlformats.org/drawingml/2006/chartDrawing">
    <cdr:from>
      <cdr:x>0.28175</cdr:x>
      <cdr:y>0.134</cdr:y>
    </cdr:from>
    <cdr:to>
      <cdr:x>0.29425</cdr:x>
      <cdr:y>0.14575</cdr:y>
    </cdr:to>
    <cdr:sp macro="" textlink="">
      <cdr:nvSpPr>
        <cdr:cNvPr id="1287" name="Texto 5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76322" y="755599"/>
          <a:ext cx="114300" cy="662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0.37059</cdr:x>
      <cdr:y>0.09661</cdr:y>
    </cdr:from>
    <cdr:to>
      <cdr:x>0.43309</cdr:x>
      <cdr:y>0.12361</cdr:y>
    </cdr:to>
    <cdr:sp macro="" textlink="">
      <cdr:nvSpPr>
        <cdr:cNvPr id="1288" name="Texto 5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91158" y="546891"/>
          <a:ext cx="571925" cy="1528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areia fina</a:t>
          </a:r>
        </a:p>
      </cdr:txBody>
    </cdr:sp>
  </cdr:relSizeAnchor>
  <cdr:relSizeAnchor xmlns:cdr="http://schemas.openxmlformats.org/drawingml/2006/chartDrawing">
    <cdr:from>
      <cdr:x>0.45593</cdr:x>
      <cdr:y>0.06931</cdr:y>
    </cdr:from>
    <cdr:to>
      <cdr:x>0.49442</cdr:x>
      <cdr:y>0.13176</cdr:y>
    </cdr:to>
    <cdr:sp macro="" textlink="">
      <cdr:nvSpPr>
        <cdr:cNvPr id="1289" name="Texto 5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72085" y="392323"/>
          <a:ext cx="352290" cy="3535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areia</a:t>
          </a:r>
        </a:p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média</a:t>
          </a:r>
        </a:p>
      </cdr:txBody>
    </cdr:sp>
  </cdr:relSizeAnchor>
  <cdr:relSizeAnchor xmlns:cdr="http://schemas.openxmlformats.org/drawingml/2006/chartDrawing">
    <cdr:from>
      <cdr:x>0.5966</cdr:x>
      <cdr:y>0.09206</cdr:y>
    </cdr:from>
    <cdr:to>
      <cdr:x>0.84508</cdr:x>
      <cdr:y>0.12756</cdr:y>
    </cdr:to>
    <cdr:sp macro="" textlink="">
      <cdr:nvSpPr>
        <cdr:cNvPr id="1290" name="Texto 5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461000" y="519981"/>
          <a:ext cx="2274455" cy="2005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pedregulho</a:t>
          </a:r>
        </a:p>
      </cdr:txBody>
    </cdr:sp>
  </cdr:relSizeAnchor>
  <cdr:relSizeAnchor xmlns:cdr="http://schemas.openxmlformats.org/drawingml/2006/chartDrawing">
    <cdr:from>
      <cdr:x>0.1235</cdr:x>
      <cdr:y>0.137</cdr:y>
    </cdr:from>
    <cdr:to>
      <cdr:x>0.134</cdr:x>
      <cdr:y>0.169</cdr:y>
    </cdr:to>
    <cdr:sp macro="" textlink="">
      <cdr:nvSpPr>
        <cdr:cNvPr id="1291" name="Texto 6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20140" y="772516"/>
          <a:ext cx="96012" cy="1804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0.28625</cdr:x>
      <cdr:y>0.13225</cdr:y>
    </cdr:from>
    <cdr:to>
      <cdr:x>0.30075</cdr:x>
      <cdr:y>0.1745</cdr:y>
    </cdr:to>
    <cdr:sp macro="" textlink="">
      <cdr:nvSpPr>
        <cdr:cNvPr id="1292" name="Texto 6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17470" y="745731"/>
          <a:ext cx="132588" cy="2382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0.14</cdr:x>
      <cdr:y>0.12772</cdr:y>
    </cdr:from>
    <cdr:to>
      <cdr:x>0.36369</cdr:x>
      <cdr:y>0.12788</cdr:y>
    </cdr:to>
    <cdr:sp macro="" textlink="">
      <cdr:nvSpPr>
        <cdr:cNvPr id="1293" name="Line 7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271961" y="722966"/>
          <a:ext cx="2051531" cy="93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0.12354</cdr:x>
      <cdr:y>0.12776</cdr:y>
    </cdr:from>
    <cdr:to>
      <cdr:x>0.14074</cdr:x>
      <cdr:y>0.1278</cdr:y>
    </cdr:to>
    <cdr:sp macro="" textlink="">
      <cdr:nvSpPr>
        <cdr:cNvPr id="1294" name="Line 7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1121641" y="721626"/>
          <a:ext cx="157477" cy="20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0.37941</cdr:x>
      <cdr:y>0.12788</cdr:y>
    </cdr:from>
    <cdr:to>
      <cdr:x>0.44634</cdr:x>
      <cdr:y>0.12805</cdr:y>
    </cdr:to>
    <cdr:sp macro="" textlink="">
      <cdr:nvSpPr>
        <cdr:cNvPr id="1295" name="Line 7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3471863" y="723899"/>
          <a:ext cx="612504" cy="93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0.36239</cdr:x>
      <cdr:y>0.12802</cdr:y>
    </cdr:from>
    <cdr:to>
      <cdr:x>0.3796</cdr:x>
      <cdr:y>0.12806</cdr:y>
    </cdr:to>
    <cdr:sp macro="" textlink="">
      <cdr:nvSpPr>
        <cdr:cNvPr id="1296" name="Line 7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3316142" y="724661"/>
          <a:ext cx="157485" cy="22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0.37672</cdr:x>
      <cdr:y>0.12784</cdr:y>
    </cdr:from>
    <cdr:to>
      <cdr:x>0.589</cdr:x>
      <cdr:y>0.12787</cdr:y>
    </cdr:to>
    <cdr:sp macro="" textlink="">
      <cdr:nvSpPr>
        <cdr:cNvPr id="1297" name="Line 7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3447323" y="723649"/>
          <a:ext cx="1942533" cy="17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0.4469</cdr:x>
      <cdr:y>0.12776</cdr:y>
    </cdr:from>
    <cdr:to>
      <cdr:x>0.4641</cdr:x>
      <cdr:y>0.1278</cdr:y>
    </cdr:to>
    <cdr:sp macro="" textlink="">
      <cdr:nvSpPr>
        <cdr:cNvPr id="1298" name="Line 7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4089488" y="723195"/>
          <a:ext cx="157394" cy="22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0.44247</cdr:x>
      <cdr:y>0.12778</cdr:y>
    </cdr:from>
    <cdr:to>
      <cdr:x>0.50717</cdr:x>
      <cdr:y>0.12781</cdr:y>
    </cdr:to>
    <cdr:sp macro="" textlink="">
      <cdr:nvSpPr>
        <cdr:cNvPr id="1299" name="Line 7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048986" y="723309"/>
          <a:ext cx="592057" cy="17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0.50688</cdr:x>
      <cdr:y>0.1273</cdr:y>
    </cdr:from>
    <cdr:to>
      <cdr:x>0.52396</cdr:x>
      <cdr:y>0.12782</cdr:y>
    </cdr:to>
    <cdr:sp macro="" textlink="">
      <cdr:nvSpPr>
        <cdr:cNvPr id="1300" name="Line 7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4638329" y="720590"/>
          <a:ext cx="156296" cy="294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0.60442</cdr:x>
      <cdr:y>0.12772</cdr:y>
    </cdr:from>
    <cdr:to>
      <cdr:x>0.85296</cdr:x>
      <cdr:y>0.12775</cdr:y>
    </cdr:to>
    <cdr:sp macro="" textlink="">
      <cdr:nvSpPr>
        <cdr:cNvPr id="1301" name="Line 7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532606" y="721412"/>
          <a:ext cx="2275008" cy="17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0.58796</cdr:x>
      <cdr:y>0.12776</cdr:y>
    </cdr:from>
    <cdr:to>
      <cdr:x>0.60516</cdr:x>
      <cdr:y>0.1278</cdr:y>
    </cdr:to>
    <cdr:sp macro="" textlink="">
      <cdr:nvSpPr>
        <cdr:cNvPr id="1302" name="Line 7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5381913" y="721625"/>
          <a:ext cx="157477" cy="20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0.12373</cdr:x>
      <cdr:y>0.11008</cdr:y>
    </cdr:from>
    <cdr:to>
      <cdr:x>0.12373</cdr:x>
      <cdr:y>0.14483</cdr:y>
    </cdr:to>
    <cdr:sp macro="" textlink="">
      <cdr:nvSpPr>
        <cdr:cNvPr id="1303" name="Line 7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1123384" y="621790"/>
          <a:ext cx="0" cy="19627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0.08</cdr:x>
      <cdr:y>0.12425</cdr:y>
    </cdr:from>
    <cdr:to>
      <cdr:x>0.08</cdr:x>
      <cdr:y>0.12775</cdr:y>
    </cdr:to>
    <cdr:sp macro="" textlink="">
      <cdr:nvSpPr>
        <cdr:cNvPr id="1304" name="Texto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22376" y="700621"/>
          <a:ext cx="0" cy="197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0.08225</cdr:x>
      <cdr:y>0.1105</cdr:y>
    </cdr:from>
    <cdr:to>
      <cdr:x>0.7615</cdr:x>
      <cdr:y>0.13425</cdr:y>
    </cdr:to>
    <cdr:sp macro="" textlink="">
      <cdr:nvSpPr>
        <cdr:cNvPr id="1305" name="Texto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42950" y="623087"/>
          <a:ext cx="6220206" cy="1339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0.09146</cdr:x>
      <cdr:y>0.12775</cdr:y>
    </cdr:from>
    <cdr:to>
      <cdr:x>0.12335</cdr:x>
      <cdr:y>0.12793</cdr:y>
    </cdr:to>
    <cdr:sp macro="" textlink="">
      <cdr:nvSpPr>
        <cdr:cNvPr id="1306" name="Line 7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828053" y="721590"/>
          <a:ext cx="291855" cy="97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0.075</cdr:x>
      <cdr:y>0.12796</cdr:y>
    </cdr:from>
    <cdr:to>
      <cdr:x>0.0922</cdr:x>
      <cdr:y>0.128</cdr:y>
    </cdr:to>
    <cdr:sp macro="" textlink="">
      <cdr:nvSpPr>
        <cdr:cNvPr id="1307" name="Line 7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677360" y="722779"/>
          <a:ext cx="157477" cy="20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0.36255</cdr:x>
      <cdr:y>0.10942</cdr:y>
    </cdr:from>
    <cdr:to>
      <cdr:x>0.36255</cdr:x>
      <cdr:y>0.14417</cdr:y>
    </cdr:to>
    <cdr:sp macro="" textlink="">
      <cdr:nvSpPr>
        <cdr:cNvPr id="1308" name="Line 7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3317649" y="619385"/>
          <a:ext cx="0" cy="19670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0.44643</cdr:x>
      <cdr:y>0.11021</cdr:y>
    </cdr:from>
    <cdr:to>
      <cdr:x>0.44643</cdr:x>
      <cdr:y>0.14696</cdr:y>
    </cdr:to>
    <cdr:sp macro="" textlink="">
      <cdr:nvSpPr>
        <cdr:cNvPr id="1309" name="Line 7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4085196" y="623870"/>
          <a:ext cx="0" cy="20802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0.50658</cdr:x>
      <cdr:y>0.11167</cdr:y>
    </cdr:from>
    <cdr:to>
      <cdr:x>0.50665</cdr:x>
      <cdr:y>0.14219</cdr:y>
    </cdr:to>
    <cdr:sp macro="" textlink="">
      <cdr:nvSpPr>
        <cdr:cNvPr id="1310" name="Line 78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4635626" y="632113"/>
          <a:ext cx="668" cy="17274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0.58831</cdr:x>
      <cdr:y>0.11185</cdr:y>
    </cdr:from>
    <cdr:to>
      <cdr:x>0.58831</cdr:x>
      <cdr:y>0.1391</cdr:y>
    </cdr:to>
    <cdr:sp macro="" textlink="">
      <cdr:nvSpPr>
        <cdr:cNvPr id="1311" name="Line 8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83488" y="633126"/>
          <a:ext cx="0" cy="15425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0.51244</cdr:x>
      <cdr:y>0.07695</cdr:y>
    </cdr:from>
    <cdr:to>
      <cdr:x>0.58082</cdr:x>
      <cdr:y>0.14492</cdr:y>
    </cdr:to>
    <cdr:sp macro="" textlink="">
      <cdr:nvSpPr>
        <cdr:cNvPr id="1312" name="Texto 2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89236" y="435554"/>
          <a:ext cx="625713" cy="3847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areia grossa</a:t>
          </a:r>
        </a:p>
      </cdr:txBody>
    </cdr:sp>
  </cdr:relSizeAnchor>
  <cdr:relSizeAnchor xmlns:cdr="http://schemas.openxmlformats.org/drawingml/2006/chartDrawing">
    <cdr:from>
      <cdr:x>0.149</cdr:x>
      <cdr:y>0.14675</cdr:y>
    </cdr:from>
    <cdr:to>
      <cdr:x>0.28</cdr:x>
      <cdr:y>0.1755</cdr:y>
    </cdr:to>
    <cdr:sp macro="" textlink="">
      <cdr:nvSpPr>
        <cdr:cNvPr id="1313" name="Texto 3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53312" y="827494"/>
          <a:ext cx="1200150" cy="1621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Peneiras   Número      </a:t>
          </a:r>
        </a:p>
      </cdr:txBody>
    </cdr:sp>
  </cdr:relSizeAnchor>
  <cdr:relSizeAnchor xmlns:cdr="http://schemas.openxmlformats.org/drawingml/2006/chartDrawing">
    <cdr:from>
      <cdr:x>0.36325</cdr:x>
      <cdr:y>0.17475</cdr:y>
    </cdr:from>
    <cdr:to>
      <cdr:x>0.36325</cdr:x>
      <cdr:y>0.1825</cdr:y>
    </cdr:to>
    <cdr:sp macro="" textlink="">
      <cdr:nvSpPr>
        <cdr:cNvPr id="1314" name="Line 9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3321558" y="985380"/>
          <a:ext cx="0" cy="4370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0.64525</cdr:x>
      <cdr:y>0.17325</cdr:y>
    </cdr:from>
    <cdr:to>
      <cdr:x>0.64525</cdr:x>
      <cdr:y>0.1825</cdr:y>
    </cdr:to>
    <cdr:sp macro="" textlink="">
      <cdr:nvSpPr>
        <cdr:cNvPr id="1315" name="Line 9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900166" y="976922"/>
          <a:ext cx="0" cy="5215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0.587</cdr:x>
      <cdr:y>0.17325</cdr:y>
    </cdr:from>
    <cdr:to>
      <cdr:x>0.587</cdr:x>
      <cdr:y>0.1825</cdr:y>
    </cdr:to>
    <cdr:sp macro="" textlink="">
      <cdr:nvSpPr>
        <cdr:cNvPr id="1316" name="Line 9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5367528" y="976922"/>
          <a:ext cx="0" cy="5215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0.40525</cdr:x>
      <cdr:y>0.17475</cdr:y>
    </cdr:from>
    <cdr:to>
      <cdr:x>0.40525</cdr:x>
      <cdr:y>0.1825</cdr:y>
    </cdr:to>
    <cdr:sp macro="" textlink="">
      <cdr:nvSpPr>
        <cdr:cNvPr id="1317" name="Line 9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3705606" y="985380"/>
          <a:ext cx="0" cy="4370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0.44679</cdr:x>
      <cdr:y>0.17379</cdr:y>
    </cdr:from>
    <cdr:to>
      <cdr:x>0.44679</cdr:x>
      <cdr:y>0.18154</cdr:y>
    </cdr:to>
    <cdr:sp macro="" textlink="">
      <cdr:nvSpPr>
        <cdr:cNvPr id="1318" name="Line 9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089710" y="981602"/>
          <a:ext cx="0" cy="4377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0.35174</cdr:x>
      <cdr:y>0.14771</cdr:y>
    </cdr:from>
    <cdr:to>
      <cdr:x>0.38724</cdr:x>
      <cdr:y>0.17146</cdr:y>
    </cdr:to>
    <cdr:sp macro="" textlink="">
      <cdr:nvSpPr>
        <cdr:cNvPr id="1319" name="Texto 4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19693" y="834335"/>
          <a:ext cx="324950" cy="1341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200</a:t>
          </a:r>
        </a:p>
      </cdr:txBody>
    </cdr:sp>
  </cdr:relSizeAnchor>
  <cdr:relSizeAnchor xmlns:cdr="http://schemas.openxmlformats.org/drawingml/2006/chartDrawing">
    <cdr:from>
      <cdr:x>0.3929</cdr:x>
      <cdr:y>0.14675</cdr:y>
    </cdr:from>
    <cdr:to>
      <cdr:x>0.42415</cdr:x>
      <cdr:y>0.17375</cdr:y>
    </cdr:to>
    <cdr:sp macro="" textlink="">
      <cdr:nvSpPr>
        <cdr:cNvPr id="1320" name="Texto 4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96410" y="828892"/>
          <a:ext cx="286047" cy="1525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100</a:t>
          </a:r>
        </a:p>
      </cdr:txBody>
    </cdr:sp>
  </cdr:relSizeAnchor>
  <cdr:relSizeAnchor xmlns:cdr="http://schemas.openxmlformats.org/drawingml/2006/chartDrawing">
    <cdr:from>
      <cdr:x>0.43905</cdr:x>
      <cdr:y>0.14771</cdr:y>
    </cdr:from>
    <cdr:to>
      <cdr:x>0.46405</cdr:x>
      <cdr:y>0.17971</cdr:y>
    </cdr:to>
    <cdr:sp macro="" textlink="">
      <cdr:nvSpPr>
        <cdr:cNvPr id="1321" name="Texto 4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18835" y="834335"/>
          <a:ext cx="228838" cy="1807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50</a:t>
          </a:r>
        </a:p>
      </cdr:txBody>
    </cdr:sp>
  </cdr:relSizeAnchor>
  <cdr:relSizeAnchor xmlns:cdr="http://schemas.openxmlformats.org/drawingml/2006/chartDrawing">
    <cdr:from>
      <cdr:x>0.57791</cdr:x>
      <cdr:y>0.14723</cdr:y>
    </cdr:from>
    <cdr:to>
      <cdr:x>0.60916</cdr:x>
      <cdr:y>0.17098</cdr:y>
    </cdr:to>
    <cdr:sp macro="" textlink="">
      <cdr:nvSpPr>
        <cdr:cNvPr id="1322" name="Texto 4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89936" y="831613"/>
          <a:ext cx="286048" cy="1341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10</a:t>
          </a:r>
        </a:p>
      </cdr:txBody>
    </cdr:sp>
  </cdr:relSizeAnchor>
  <cdr:relSizeAnchor xmlns:cdr="http://schemas.openxmlformats.org/drawingml/2006/chartDrawing">
    <cdr:from>
      <cdr:x>0.63793</cdr:x>
      <cdr:y>0.14723</cdr:y>
    </cdr:from>
    <cdr:to>
      <cdr:x>0.66293</cdr:x>
      <cdr:y>0.17098</cdr:y>
    </cdr:to>
    <cdr:sp macro="" textlink="">
      <cdr:nvSpPr>
        <cdr:cNvPr id="1323" name="Texto 5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39270" y="831613"/>
          <a:ext cx="228838" cy="1341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4</a:t>
          </a:r>
        </a:p>
      </cdr:txBody>
    </cdr:sp>
  </cdr:relSizeAnchor>
  <cdr:relSizeAnchor xmlns:cdr="http://schemas.openxmlformats.org/drawingml/2006/chartDrawing">
    <cdr:from>
      <cdr:x>0.07535</cdr:x>
      <cdr:y>0.09496</cdr:y>
    </cdr:from>
    <cdr:to>
      <cdr:x>0.1211</cdr:x>
      <cdr:y>0.12546</cdr:y>
    </cdr:to>
    <cdr:sp macro="" textlink="">
      <cdr:nvSpPr>
        <cdr:cNvPr id="1324" name="Texto 5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0367" y="537514"/>
          <a:ext cx="418649" cy="1726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argila</a:t>
          </a:r>
        </a:p>
      </cdr:txBody>
    </cdr:sp>
  </cdr:relSizeAnchor>
  <cdr:relSizeAnchor xmlns:cdr="http://schemas.openxmlformats.org/drawingml/2006/chartDrawing">
    <cdr:from>
      <cdr:x>0.22621</cdr:x>
      <cdr:y>0.09952</cdr:y>
    </cdr:from>
    <cdr:to>
      <cdr:x>0.25746</cdr:x>
      <cdr:y>0.12327</cdr:y>
    </cdr:to>
    <cdr:sp macro="" textlink="">
      <cdr:nvSpPr>
        <cdr:cNvPr id="1325" name="Texto 5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69982" y="563349"/>
          <a:ext cx="285963" cy="1344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silte</a:t>
          </a:r>
        </a:p>
      </cdr:txBody>
    </cdr:sp>
  </cdr:relSizeAnchor>
  <cdr:relSizeAnchor xmlns:cdr="http://schemas.openxmlformats.org/drawingml/2006/chartDrawing">
    <cdr:from>
      <cdr:x>0.28175</cdr:x>
      <cdr:y>0.134</cdr:y>
    </cdr:from>
    <cdr:to>
      <cdr:x>0.29425</cdr:x>
      <cdr:y>0.14575</cdr:y>
    </cdr:to>
    <cdr:sp macro="" textlink="">
      <cdr:nvSpPr>
        <cdr:cNvPr id="1326" name="Texto 5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76322" y="755599"/>
          <a:ext cx="114300" cy="662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0.37059</cdr:x>
      <cdr:y>0.09661</cdr:y>
    </cdr:from>
    <cdr:to>
      <cdr:x>0.43309</cdr:x>
      <cdr:y>0.12361</cdr:y>
    </cdr:to>
    <cdr:sp macro="" textlink="">
      <cdr:nvSpPr>
        <cdr:cNvPr id="1327" name="Texto 5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91158" y="546891"/>
          <a:ext cx="571925" cy="1528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areia fina</a:t>
          </a:r>
        </a:p>
      </cdr:txBody>
    </cdr:sp>
  </cdr:relSizeAnchor>
  <cdr:relSizeAnchor xmlns:cdr="http://schemas.openxmlformats.org/drawingml/2006/chartDrawing">
    <cdr:from>
      <cdr:x>0.45593</cdr:x>
      <cdr:y>0.06931</cdr:y>
    </cdr:from>
    <cdr:to>
      <cdr:x>0.49442</cdr:x>
      <cdr:y>0.13176</cdr:y>
    </cdr:to>
    <cdr:sp macro="" textlink="">
      <cdr:nvSpPr>
        <cdr:cNvPr id="1328" name="Texto 5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72085" y="392323"/>
          <a:ext cx="352290" cy="3535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areia</a:t>
          </a:r>
        </a:p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média</a:t>
          </a:r>
        </a:p>
      </cdr:txBody>
    </cdr:sp>
  </cdr:relSizeAnchor>
  <cdr:relSizeAnchor xmlns:cdr="http://schemas.openxmlformats.org/drawingml/2006/chartDrawing">
    <cdr:from>
      <cdr:x>0.5966</cdr:x>
      <cdr:y>0.09206</cdr:y>
    </cdr:from>
    <cdr:to>
      <cdr:x>0.84508</cdr:x>
      <cdr:y>0.12756</cdr:y>
    </cdr:to>
    <cdr:sp macro="" textlink="">
      <cdr:nvSpPr>
        <cdr:cNvPr id="1329" name="Texto 5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461000" y="519981"/>
          <a:ext cx="2274455" cy="2005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pedregulho</a:t>
          </a:r>
        </a:p>
      </cdr:txBody>
    </cdr:sp>
  </cdr:relSizeAnchor>
  <cdr:relSizeAnchor xmlns:cdr="http://schemas.openxmlformats.org/drawingml/2006/chartDrawing">
    <cdr:from>
      <cdr:x>0.1235</cdr:x>
      <cdr:y>0.137</cdr:y>
    </cdr:from>
    <cdr:to>
      <cdr:x>0.134</cdr:x>
      <cdr:y>0.169</cdr:y>
    </cdr:to>
    <cdr:sp macro="" textlink="">
      <cdr:nvSpPr>
        <cdr:cNvPr id="1330" name="Texto 6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20140" y="772516"/>
          <a:ext cx="96012" cy="1804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0.28625</cdr:x>
      <cdr:y>0.13225</cdr:y>
    </cdr:from>
    <cdr:to>
      <cdr:x>0.30075</cdr:x>
      <cdr:y>0.1745</cdr:y>
    </cdr:to>
    <cdr:sp macro="" textlink="">
      <cdr:nvSpPr>
        <cdr:cNvPr id="1331" name="Texto 6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17470" y="745731"/>
          <a:ext cx="132588" cy="2382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0.14</cdr:x>
      <cdr:y>0.12772</cdr:y>
    </cdr:from>
    <cdr:to>
      <cdr:x>0.36369</cdr:x>
      <cdr:y>0.12788</cdr:y>
    </cdr:to>
    <cdr:sp macro="" textlink="">
      <cdr:nvSpPr>
        <cdr:cNvPr id="1332" name="Line 7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271961" y="722966"/>
          <a:ext cx="2051531" cy="93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0.12354</cdr:x>
      <cdr:y>0.12776</cdr:y>
    </cdr:from>
    <cdr:to>
      <cdr:x>0.14074</cdr:x>
      <cdr:y>0.1278</cdr:y>
    </cdr:to>
    <cdr:sp macro="" textlink="">
      <cdr:nvSpPr>
        <cdr:cNvPr id="1333" name="Line 7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1121641" y="721626"/>
          <a:ext cx="157477" cy="20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0.37941</cdr:x>
      <cdr:y>0.12788</cdr:y>
    </cdr:from>
    <cdr:to>
      <cdr:x>0.44634</cdr:x>
      <cdr:y>0.12805</cdr:y>
    </cdr:to>
    <cdr:sp macro="" textlink="">
      <cdr:nvSpPr>
        <cdr:cNvPr id="1334" name="Line 7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3471863" y="723899"/>
          <a:ext cx="612504" cy="93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0.36239</cdr:x>
      <cdr:y>0.12802</cdr:y>
    </cdr:from>
    <cdr:to>
      <cdr:x>0.3796</cdr:x>
      <cdr:y>0.12806</cdr:y>
    </cdr:to>
    <cdr:sp macro="" textlink="">
      <cdr:nvSpPr>
        <cdr:cNvPr id="1335" name="Line 7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3316142" y="724661"/>
          <a:ext cx="157485" cy="22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0.37672</cdr:x>
      <cdr:y>0.12784</cdr:y>
    </cdr:from>
    <cdr:to>
      <cdr:x>0.589</cdr:x>
      <cdr:y>0.12787</cdr:y>
    </cdr:to>
    <cdr:sp macro="" textlink="">
      <cdr:nvSpPr>
        <cdr:cNvPr id="1336" name="Line 7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3447323" y="723649"/>
          <a:ext cx="1942533" cy="17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0.4469</cdr:x>
      <cdr:y>0.12776</cdr:y>
    </cdr:from>
    <cdr:to>
      <cdr:x>0.4641</cdr:x>
      <cdr:y>0.1278</cdr:y>
    </cdr:to>
    <cdr:sp macro="" textlink="">
      <cdr:nvSpPr>
        <cdr:cNvPr id="1337" name="Line 7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4089488" y="723195"/>
          <a:ext cx="157394" cy="22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0.44247</cdr:x>
      <cdr:y>0.12778</cdr:y>
    </cdr:from>
    <cdr:to>
      <cdr:x>0.50717</cdr:x>
      <cdr:y>0.12781</cdr:y>
    </cdr:to>
    <cdr:sp macro="" textlink="">
      <cdr:nvSpPr>
        <cdr:cNvPr id="1338" name="Line 7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048986" y="723309"/>
          <a:ext cx="592057" cy="17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0.50688</cdr:x>
      <cdr:y>0.1273</cdr:y>
    </cdr:from>
    <cdr:to>
      <cdr:x>0.52396</cdr:x>
      <cdr:y>0.12782</cdr:y>
    </cdr:to>
    <cdr:sp macro="" textlink="">
      <cdr:nvSpPr>
        <cdr:cNvPr id="1339" name="Line 7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4638329" y="720590"/>
          <a:ext cx="156296" cy="294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0.60442</cdr:x>
      <cdr:y>0.12772</cdr:y>
    </cdr:from>
    <cdr:to>
      <cdr:x>0.85296</cdr:x>
      <cdr:y>0.12775</cdr:y>
    </cdr:to>
    <cdr:sp macro="" textlink="">
      <cdr:nvSpPr>
        <cdr:cNvPr id="1340" name="Line 7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532606" y="721412"/>
          <a:ext cx="2275008" cy="17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0.58796</cdr:x>
      <cdr:y>0.12776</cdr:y>
    </cdr:from>
    <cdr:to>
      <cdr:x>0.60516</cdr:x>
      <cdr:y>0.1278</cdr:y>
    </cdr:to>
    <cdr:sp macro="" textlink="">
      <cdr:nvSpPr>
        <cdr:cNvPr id="1341" name="Line 7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5381913" y="721625"/>
          <a:ext cx="157477" cy="20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0.12373</cdr:x>
      <cdr:y>0.11008</cdr:y>
    </cdr:from>
    <cdr:to>
      <cdr:x>0.12373</cdr:x>
      <cdr:y>0.14483</cdr:y>
    </cdr:to>
    <cdr:sp macro="" textlink="">
      <cdr:nvSpPr>
        <cdr:cNvPr id="1342" name="Line 7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1123384" y="621790"/>
          <a:ext cx="0" cy="19627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968BB-6FC2-4CA9-8EBE-AB1B8B8BFADF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B1EA9-B3CE-47FB-998B-EF77235BA5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4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1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Relationship Id="rId1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chart" Target="../charts/chart1.xml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95" y="1362078"/>
            <a:ext cx="5495922" cy="549592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188640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14654" y="69358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III –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Painel Temático das Pesquisas da Engenharia Civil da UNIJUÍ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331640" y="496417"/>
            <a:ext cx="51845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20613"/>
            <a:ext cx="1527168" cy="12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 Finais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1" y="1707091"/>
            <a:ext cx="7138988" cy="4800600"/>
          </a:xfrm>
        </p:spPr>
        <p:txBody>
          <a:bodyPr>
            <a:normAutofit/>
          </a:bodyPr>
          <a:lstStyle/>
          <a:p>
            <a:pPr marL="174625" indent="0" algn="just">
              <a:spcBef>
                <a:spcPct val="0"/>
              </a:spcBef>
              <a:buNone/>
            </a:pPr>
            <a:endParaRPr lang="pt-BR" alt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7525" indent="-342900" algn="just">
              <a:spcBef>
                <a:spcPct val="0"/>
              </a:spcBef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complemento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estudo,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ainda pretende-se realizar o restante dos ensaios da m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etodologia MCT</a:t>
            </a:r>
          </a:p>
          <a:p>
            <a:pPr marL="174625" indent="0" algn="just">
              <a:spcBef>
                <a:spcPct val="0"/>
              </a:spcBef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indent="0" algn="just">
              <a:spcBef>
                <a:spcPct val="0"/>
              </a:spcBef>
              <a:buNone/>
            </a:pPr>
            <a:endParaRPr lang="pt-BR" alt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7525" indent="-342900" algn="just">
              <a:spcBef>
                <a:spcPct val="0"/>
              </a:spcBef>
            </a:pPr>
            <a:r>
              <a:rPr lang="pt-BR" alt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 </a:t>
            </a:r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realização completa </a:t>
            </a:r>
            <a:r>
              <a:rPr lang="pt-BR" alt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 </a:t>
            </a:r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ensaios, </a:t>
            </a:r>
            <a:r>
              <a:rPr lang="pt-BR" alt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espera-se verificar a viabilidade do emprego das misturas em </a:t>
            </a:r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pavimentos </a:t>
            </a:r>
            <a:r>
              <a:rPr lang="pt-BR" alt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econômicos</a:t>
            </a:r>
            <a:endParaRPr lang="pt-BR" alt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sz="2400" dirty="0">
              <a:latin typeface="Arial" panose="020B0604020202020204" pitchFamily="34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2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Agradecimentos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7544" y="6021288"/>
            <a:ext cx="7128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 para contato: </a:t>
            </a:r>
            <a:r>
              <a:rPr lang="pt-BR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claudioqueirozl@hotmail.com </a:t>
            </a:r>
            <a:endParaRPr lang="pt-BR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sp>
        <p:nvSpPr>
          <p:cNvPr id="22" name="Shape 232"/>
          <p:cNvSpPr txBox="1">
            <a:spLocks noGrp="1"/>
          </p:cNvSpPr>
          <p:nvPr/>
        </p:nvSpPr>
        <p:spPr>
          <a:xfrm>
            <a:off x="179512" y="1319648"/>
            <a:ext cx="7416676" cy="47016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88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447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990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041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965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01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90487" lvl="0" indent="-65087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4615"/>
            </a:pPr>
            <a:r>
              <a:rPr lang="pt-BR" dirty="0" smtClean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empresa RESICON e ao Grupo </a:t>
            </a:r>
            <a:r>
              <a:rPr lang="pt-BR" dirty="0" err="1" smtClean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Mattiazzi</a:t>
            </a:r>
            <a:r>
              <a:rPr lang="pt-BR" dirty="0" smtClean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Santa Rosa - RS</a:t>
            </a:r>
            <a:endParaRPr lang="pt-BR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marR="0" lvl="0" indent="596900" algn="just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71166" y="1990677"/>
            <a:ext cx="5577098" cy="385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Agradecimentos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7544" y="6021288"/>
            <a:ext cx="7128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 para contato: </a:t>
            </a:r>
            <a:r>
              <a:rPr lang="pt-BR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claudioqueirozl@hotmail.com </a:t>
            </a:r>
            <a:endParaRPr lang="pt-BR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sp>
        <p:nvSpPr>
          <p:cNvPr id="22" name="Shape 232"/>
          <p:cNvSpPr txBox="1">
            <a:spLocks noGrp="1"/>
          </p:cNvSpPr>
          <p:nvPr/>
        </p:nvSpPr>
        <p:spPr>
          <a:xfrm>
            <a:off x="179512" y="1700809"/>
            <a:ext cx="7416676" cy="4320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88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447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990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041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965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01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90487" lvl="0" indent="-65087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4615"/>
            </a:pPr>
            <a:r>
              <a:rPr lang="pt-BR" dirty="0" smtClean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Ao </a:t>
            </a:r>
            <a:r>
              <a:rPr lang="pt-BR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MEC/</a:t>
            </a:r>
            <a:r>
              <a:rPr lang="pt-BR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SESu</a:t>
            </a:r>
            <a:r>
              <a:rPr lang="pt-BR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dirty="0" smtClean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pelas bolsas e pela oportunidade de participar do </a:t>
            </a:r>
            <a:r>
              <a:rPr lang="pt-BR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Grupo PET</a:t>
            </a:r>
          </a:p>
          <a:p>
            <a:pPr marL="90487" lvl="0" indent="-65087" algn="ctr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100000"/>
            </a:pPr>
            <a:r>
              <a:rPr lang="pt-BR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Ao LEC – Laboratório de Engenharia Civil da UNIJUÍ</a:t>
            </a:r>
          </a:p>
          <a:p>
            <a:pPr marL="114300" marR="0" lvl="0" indent="596900" algn="just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" name="Shape 24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148831" y="3687528"/>
            <a:ext cx="3117899" cy="159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24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83293" y="3687528"/>
            <a:ext cx="3321000" cy="159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946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9" y="5634952"/>
            <a:ext cx="1172141" cy="117214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188640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44126" y="95890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III –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Painel Temático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Pesquisas da Engenharia Civil da UNIJUÍ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331640" y="496417"/>
            <a:ext cx="51845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0" y="2252387"/>
            <a:ext cx="77942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ESTUDO DE MISTURAS DE SOLO </a:t>
            </a:r>
            <a:r>
              <a:rPr lang="pt-BR" sz="28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ARGILOSO </a:t>
            </a:r>
            <a:r>
              <a:rPr lang="pt-BR" sz="28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LATERÍTICO DO NOROESTE DO ESTADO DO RIO GRANDE DO SUL E RESÍDUO DE CONSTRUÇÃO CIVIL PARA USO EM PAVIMENTOS ECONÔMICOS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10704" y="4767367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Claudio Luiz Queiroz 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Anna Paula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Sandri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Bruna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Uhde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Leonardo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Brizolla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Mello</a:t>
            </a: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Carlos Alberto Simões Pires </a:t>
            </a:r>
            <a:r>
              <a:rPr lang="pt-B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Wayhs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20613"/>
            <a:ext cx="1527168" cy="12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99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22003"/>
            <a:ext cx="7139136" cy="4800600"/>
          </a:xfrm>
        </p:spPr>
        <p:txBody>
          <a:bodyPr>
            <a:normAutofit lnSpcReduction="10000"/>
          </a:bodyPr>
          <a:lstStyle/>
          <a:p>
            <a:pPr marL="0" lvl="1" algn="just"/>
            <a:r>
              <a:rPr lang="pt-BR" alt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Faz parte do Projeto </a:t>
            </a:r>
            <a:r>
              <a:rPr lang="pt-BR" alt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Pesquisa Institucional “Estudo de Solo Argiloso Laterítico para uso em Pavimentos </a:t>
            </a:r>
            <a:r>
              <a:rPr lang="pt-BR" alt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Econômicos”</a:t>
            </a:r>
          </a:p>
          <a:p>
            <a:pPr marL="0" lvl="1" indent="0" algn="just">
              <a:buNone/>
            </a:pPr>
            <a:r>
              <a:rPr lang="pt-BR" alt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1" algn="just"/>
            <a:r>
              <a:rPr lang="pt-BR" alt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Vinculado ao Grupo </a:t>
            </a:r>
            <a:r>
              <a:rPr lang="pt-BR" alt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Pesquisa em Novos Materiais e Tecnologias para Construção (DGP CNPQ</a:t>
            </a:r>
            <a:r>
              <a:rPr lang="pt-BR" alt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lvl="1" indent="0" algn="just">
              <a:buNone/>
            </a:pPr>
            <a:endParaRPr lang="pt-BR" alt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pt-BR" alt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Iniciado em 2015, serviu de base para o TCC da acadêmica Liliane </a:t>
            </a:r>
            <a:r>
              <a:rPr lang="pt-BR" altLang="pt-B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Bonadiman</a:t>
            </a:r>
            <a:r>
              <a:rPr lang="pt-BR" alt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Buligon</a:t>
            </a:r>
            <a:endParaRPr lang="pt-BR" alt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/>
            <a:endParaRPr lang="pt-BR" alt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pt-BR" alt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Pretende analisar a viabilidade do uso de misturas de solo laterítico argiloso e resíduo de construção civil (RCC – Classe A) em bases e sub-bases de pavimentos </a:t>
            </a:r>
            <a:r>
              <a:rPr lang="pt-BR" alt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econômicos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Justificativa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1" y="1772816"/>
            <a:ext cx="7138988" cy="4800600"/>
          </a:xfrm>
        </p:spPr>
        <p:txBody>
          <a:bodyPr>
            <a:normAutofit/>
          </a:bodyPr>
          <a:lstStyle/>
          <a:p>
            <a:pPr marL="0" lvl="1" algn="just"/>
            <a:r>
              <a:rPr lang="pt-BR" alt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Pequena parcela </a:t>
            </a:r>
            <a:r>
              <a:rPr lang="pt-BR" alt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pt-BR" alt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rodovias brasileiras são pavimentadas</a:t>
            </a:r>
          </a:p>
          <a:p>
            <a:pPr marL="0" lvl="1" indent="0" algn="just">
              <a:buNone/>
            </a:pPr>
            <a:endParaRPr lang="pt-BR" alt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pt-BR" alt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Maior </a:t>
            </a:r>
            <a:r>
              <a:rPr lang="pt-BR" alt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 de geração de resíduos decorre da construção </a:t>
            </a:r>
            <a:r>
              <a:rPr lang="pt-BR" alt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civil</a:t>
            </a:r>
            <a:endParaRPr lang="pt-BR" alt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>
              <a:buNone/>
            </a:pPr>
            <a:endParaRPr lang="pt-BR" alt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pt-BR" alt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Necessidade do reaproveitamento desses </a:t>
            </a:r>
            <a:r>
              <a:rPr lang="pt-BR" alt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resíduos</a:t>
            </a:r>
            <a:endParaRPr lang="pt-BR" alt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>
              <a:buNone/>
            </a:pPr>
            <a:endParaRPr lang="pt-BR" alt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pt-BR" alt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Minimizar um problema ambiental e ao mesmo tempo apresentar uma opção econômica para pavimentação de </a:t>
            </a:r>
            <a:r>
              <a:rPr lang="pt-BR" alt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rodovias</a:t>
            </a:r>
          </a:p>
          <a:p>
            <a:pPr marL="0" lvl="1" indent="0" algn="just">
              <a:buNone/>
            </a:pPr>
            <a:endParaRPr lang="pt-BR" alt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/>
            <a:endParaRPr lang="pt-BR" alt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/>
            <a:endParaRPr lang="pt-BR" alt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941168"/>
            <a:ext cx="7138988" cy="1459632"/>
          </a:xfrm>
        </p:spPr>
        <p:txBody>
          <a:bodyPr/>
          <a:lstStyle/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57200" y="1992521"/>
            <a:ext cx="670708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Utilizado RCC moído fino da empresa RESICON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Definidas três misturas ALARC (20, 30 e 40%)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Metodologia Tradicional</a:t>
            </a:r>
          </a:p>
          <a:p>
            <a:endPara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Metodologia MCT (M5, M8 e M9)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941168"/>
            <a:ext cx="7138988" cy="1459632"/>
          </a:xfrm>
        </p:spPr>
        <p:txBody>
          <a:bodyPr/>
          <a:lstStyle/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0101492"/>
              </p:ext>
            </p:extLst>
          </p:nvPr>
        </p:nvGraphicFramePr>
        <p:xfrm>
          <a:off x="0" y="1306036"/>
          <a:ext cx="9714160" cy="529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412005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94" y="1756297"/>
            <a:ext cx="690920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0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693" y="4082277"/>
            <a:ext cx="4464496" cy="279031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92" y="1305446"/>
            <a:ext cx="4646852" cy="287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 Finais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457201" y="1985025"/>
            <a:ext cx="7138988" cy="4800600"/>
          </a:xfrm>
        </p:spPr>
        <p:txBody>
          <a:bodyPr>
            <a:normAutofit/>
          </a:bodyPr>
          <a:lstStyle/>
          <a:p>
            <a:pPr marL="517525" indent="-342900" algn="just">
              <a:spcBef>
                <a:spcPct val="0"/>
              </a:spcBef>
            </a:pPr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Pelas especificações do </a:t>
            </a:r>
            <a:r>
              <a:rPr lang="pt-BR" alt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DNIT, </a:t>
            </a:r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nenhuma das amostras </a:t>
            </a:r>
            <a:r>
              <a:rPr lang="pt-BR" alt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atendem </a:t>
            </a:r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pt-BR" alt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recomendações</a:t>
            </a:r>
          </a:p>
          <a:p>
            <a:pPr marL="517525" indent="-342900" algn="just">
              <a:spcBef>
                <a:spcPct val="0"/>
              </a:spcBef>
            </a:pPr>
            <a:endParaRPr lang="pt-BR" alt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7525" indent="-342900" algn="just">
              <a:spcBef>
                <a:spcPct val="0"/>
              </a:spcBef>
            </a:pPr>
            <a:endParaRPr lang="pt-BR" alt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7525" indent="-342900" algn="just">
              <a:spcBef>
                <a:spcPct val="0"/>
              </a:spcBef>
            </a:pPr>
            <a:r>
              <a:rPr lang="pt-BR" alt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Pela metodologia MCT</a:t>
            </a:r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obtiveram-se resultados positivos, indicando boas perspectivas para o seguimento da </a:t>
            </a:r>
            <a:r>
              <a:rPr lang="pt-BR" alt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pesquisa</a:t>
            </a:r>
          </a:p>
          <a:p>
            <a:pPr marL="517525" indent="-342900" algn="just">
              <a:spcBef>
                <a:spcPct val="0"/>
              </a:spcBef>
            </a:pPr>
            <a:endParaRPr lang="pt-BR" alt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55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o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</TotalTime>
  <Words>488</Words>
  <Application>Microsoft Office PowerPoint</Application>
  <PresentationFormat>Apresentação na tela (4:3)</PresentationFormat>
  <Paragraphs>166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Times New Roman</vt:lpstr>
      <vt:lpstr>Adjacência</vt:lpstr>
      <vt:lpstr>Apresentação do PowerPoint</vt:lpstr>
      <vt:lpstr>Apresentação do PowerPoint</vt:lpstr>
      <vt:lpstr>Introdução</vt:lpstr>
      <vt:lpstr>Justificativa</vt:lpstr>
      <vt:lpstr>Resultados</vt:lpstr>
      <vt:lpstr>Resultados</vt:lpstr>
      <vt:lpstr>Resultados</vt:lpstr>
      <vt:lpstr>Resultados</vt:lpstr>
      <vt:lpstr>Considerações Finais</vt:lpstr>
      <vt:lpstr>Considerações Finais</vt:lpstr>
      <vt:lpstr>Agradecimentos</vt:lpstr>
      <vt:lpstr>Agradecimentos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 User</dc:creator>
  <cp:lastModifiedBy>unijui</cp:lastModifiedBy>
  <cp:revision>60</cp:revision>
  <cp:lastPrinted>2016-07-13T19:15:54Z</cp:lastPrinted>
  <dcterms:created xsi:type="dcterms:W3CDTF">2016-07-06T18:56:15Z</dcterms:created>
  <dcterms:modified xsi:type="dcterms:W3CDTF">2016-09-28T16:24:59Z</dcterms:modified>
</cp:coreProperties>
</file>