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1"/>
  </p:notesMasterIdLst>
  <p:sldIdLst>
    <p:sldId id="268" r:id="rId2"/>
    <p:sldId id="269" r:id="rId3"/>
    <p:sldId id="265" r:id="rId4"/>
    <p:sldId id="266" r:id="rId5"/>
    <p:sldId id="274" r:id="rId6"/>
    <p:sldId id="271" r:id="rId7"/>
    <p:sldId id="272" r:id="rId8"/>
    <p:sldId id="273" r:id="rId9"/>
    <p:sldId id="267" r:id="rId1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4292">
          <p15:clr>
            <a:srgbClr val="A4A3A4"/>
          </p15:clr>
        </p15:guide>
        <p15:guide id="4" pos="478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427F"/>
    <a:srgbClr val="283B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840" autoAdjust="0"/>
  </p:normalViewPr>
  <p:slideViewPr>
    <p:cSldViewPr>
      <p:cViewPr varScale="1">
        <p:scale>
          <a:sx n="70" d="100"/>
          <a:sy n="70" d="100"/>
        </p:scale>
        <p:origin x="-1374" y="-90"/>
      </p:cViewPr>
      <p:guideLst>
        <p:guide orient="horz" pos="2160"/>
        <p:guide orient="horz" pos="4292"/>
        <p:guide pos="2880"/>
        <p:guide pos="478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832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F968BB-6FC2-4CA9-8EBE-AB1B8B8BFADF}" type="datetimeFigureOut">
              <a:rPr lang="pt-BR" smtClean="0"/>
              <a:t>26/09/2016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9B1EA9-B3CE-47FB-998B-EF77235BA5A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447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2E0D-DA43-4C78-A1C0-9D074586C18A}" type="datetimeFigureOut">
              <a:rPr lang="pt-BR" smtClean="0"/>
              <a:t>26/09/2016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35755-D7EC-428D-AE51-25898F83C5C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2E0D-DA43-4C78-A1C0-9D074586C18A}" type="datetimeFigureOut">
              <a:rPr lang="pt-BR" smtClean="0"/>
              <a:t>26/09/2016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35755-D7EC-428D-AE51-25898F83C5C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2E0D-DA43-4C78-A1C0-9D074586C18A}" type="datetimeFigureOut">
              <a:rPr lang="pt-BR" smtClean="0"/>
              <a:t>26/09/2016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35755-D7EC-428D-AE51-25898F83C5C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2E0D-DA43-4C78-A1C0-9D074586C18A}" type="datetimeFigureOut">
              <a:rPr lang="pt-BR" smtClean="0"/>
              <a:t>26/09/2016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35755-D7EC-428D-AE51-25898F83C5C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2E0D-DA43-4C78-A1C0-9D074586C18A}" type="datetimeFigureOut">
              <a:rPr lang="pt-BR" smtClean="0"/>
              <a:t>26/09/2016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35755-D7EC-428D-AE51-25898F83C5C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2E0D-DA43-4C78-A1C0-9D074586C18A}" type="datetimeFigureOut">
              <a:rPr lang="pt-BR" smtClean="0"/>
              <a:t>26/09/2016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35755-D7EC-428D-AE51-25898F83C5C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2E0D-DA43-4C78-A1C0-9D074586C18A}" type="datetimeFigureOut">
              <a:rPr lang="pt-BR" smtClean="0"/>
              <a:t>26/09/2016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35755-D7EC-428D-AE51-25898F83C5C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2E0D-DA43-4C78-A1C0-9D074586C18A}" type="datetimeFigureOut">
              <a:rPr lang="pt-BR" smtClean="0"/>
              <a:t>26/09/2016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35755-D7EC-428D-AE51-25898F83C5C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2E0D-DA43-4C78-A1C0-9D074586C18A}" type="datetimeFigureOut">
              <a:rPr lang="pt-BR" smtClean="0"/>
              <a:t>26/09/2016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35755-D7EC-428D-AE51-25898F83C5C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2E0D-DA43-4C78-A1C0-9D074586C18A}" type="datetimeFigureOut">
              <a:rPr lang="pt-BR" smtClean="0"/>
              <a:t>26/09/2016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35755-D7EC-428D-AE51-25898F83C5C8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2E0D-DA43-4C78-A1C0-9D074586C18A}" type="datetimeFigureOut">
              <a:rPr lang="pt-BR" smtClean="0"/>
              <a:t>26/09/2016</a:t>
            </a:fld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EA35755-D7EC-428D-AE51-25898F83C5C8}" type="slidenum">
              <a:rPr lang="pt-BR" smtClean="0"/>
              <a:t>‹nº›</a:t>
            </a:fld>
            <a:endParaRPr lang="pt-B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75000">
              <a:schemeClr val="bg1">
                <a:shade val="100000"/>
                <a:satMod val="115000"/>
              </a:schemeClr>
            </a:gs>
            <a:gs pos="100000">
              <a:schemeClr val="bg1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2EA35755-D7EC-428D-AE51-25898F83C5C8}" type="slidenum">
              <a:rPr lang="pt-BR" smtClean="0"/>
              <a:t>‹nº›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DB8F2E0D-DA43-4C78-A1C0-9D074586C18A}" type="datetimeFigureOut">
              <a:rPr lang="pt-BR" smtClean="0"/>
              <a:t>26/09/2016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5.png"/><Relationship Id="rId3" Type="http://schemas.microsoft.com/office/2007/relationships/hdphoto" Target="../media/hdphoto2.wdp"/><Relationship Id="rId7" Type="http://schemas.microsoft.com/office/2007/relationships/hdphoto" Target="../media/hdphoto1.wdp"/><Relationship Id="rId12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microsoft.com/office/2007/relationships/hdphoto" Target="../media/hdphoto5.wdp"/><Relationship Id="rId5" Type="http://schemas.microsoft.com/office/2007/relationships/hdphoto" Target="../media/hdphoto3.wdp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microsoft.com/office/2007/relationships/hdphoto" Target="../media/hdphoto4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5.png"/><Relationship Id="rId3" Type="http://schemas.microsoft.com/office/2007/relationships/hdphoto" Target="../media/hdphoto2.wdp"/><Relationship Id="rId7" Type="http://schemas.microsoft.com/office/2007/relationships/hdphoto" Target="../media/hdphoto1.wdp"/><Relationship Id="rId12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microsoft.com/office/2007/relationships/hdphoto" Target="../media/hdphoto5.wdp"/><Relationship Id="rId5" Type="http://schemas.microsoft.com/office/2007/relationships/hdphoto" Target="../media/hdphoto3.wdp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4.png"/><Relationship Id="rId7" Type="http://schemas.microsoft.com/office/2007/relationships/hdphoto" Target="../media/hdphoto4.wdp"/><Relationship Id="rId12" Type="http://schemas.openxmlformats.org/officeDocument/2006/relationships/image" Target="../media/image1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microsoft.com/office/2007/relationships/hdphoto" Target="../media/hdphoto5.wdp"/><Relationship Id="rId5" Type="http://schemas.microsoft.com/office/2007/relationships/hdphoto" Target="../media/hdphoto3.wdp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13.png"/><Relationship Id="rId7" Type="http://schemas.openxmlformats.org/officeDocument/2006/relationships/image" Target="../media/image12.png"/><Relationship Id="rId12" Type="http://schemas.openxmlformats.org/officeDocument/2006/relationships/image" Target="../media/image1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14.png"/><Relationship Id="rId5" Type="http://schemas.openxmlformats.org/officeDocument/2006/relationships/image" Target="../media/image9.png"/><Relationship Id="rId10" Type="http://schemas.microsoft.com/office/2007/relationships/hdphoto" Target="../media/hdphoto3.wdp"/><Relationship Id="rId4" Type="http://schemas.microsoft.com/office/2007/relationships/hdphoto" Target="../media/hdphoto5.wdp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5.png"/><Relationship Id="rId3" Type="http://schemas.microsoft.com/office/2007/relationships/hdphoto" Target="../media/hdphoto2.wdp"/><Relationship Id="rId7" Type="http://schemas.microsoft.com/office/2007/relationships/hdphoto" Target="../media/hdphoto1.wdp"/><Relationship Id="rId12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microsoft.com/office/2007/relationships/hdphoto" Target="../media/hdphoto5.wdp"/><Relationship Id="rId5" Type="http://schemas.microsoft.com/office/2007/relationships/hdphoto" Target="../media/hdphoto3.wdp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m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99" y="5634952"/>
            <a:ext cx="1172141" cy="1172141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395536" y="188640"/>
            <a:ext cx="7200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UNIVERSIDADE REGIONAL DO NOROESTE DO ESTADO DO RIO GRANDE DO SUL</a:t>
            </a:r>
            <a:endParaRPr lang="pt-BR" sz="14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444126" y="958904"/>
            <a:ext cx="72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PEC III –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Terceiro Painel Temático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das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Pesquisas da Engenharia Civil da UNIJUÍ</a:t>
            </a:r>
          </a:p>
        </p:txBody>
      </p:sp>
      <p:cxnSp>
        <p:nvCxnSpPr>
          <p:cNvPr id="7" name="Conector reto 6"/>
          <p:cNvCxnSpPr/>
          <p:nvPr/>
        </p:nvCxnSpPr>
        <p:spPr>
          <a:xfrm>
            <a:off x="1331640" y="496417"/>
            <a:ext cx="5184576" cy="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ixaDeTexto 19"/>
          <p:cNvSpPr txBox="1"/>
          <p:nvPr/>
        </p:nvSpPr>
        <p:spPr>
          <a:xfrm>
            <a:off x="395536" y="2276872"/>
            <a:ext cx="7200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Avaliação da Iluminação natural em habitações de Interesse Social</a:t>
            </a:r>
            <a:endParaRPr lang="pt-B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310704" y="4767367"/>
            <a:ext cx="7200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Raissa </a:t>
            </a:r>
            <a:r>
              <a:rPr lang="pt-B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Francieli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Hammes</a:t>
            </a:r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Lucas Carvalho Vier</a:t>
            </a: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Fábio Augusto </a:t>
            </a:r>
            <a:r>
              <a:rPr lang="pt-B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Henkes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Huppes</a:t>
            </a:r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Joice Moura da Silva</a:t>
            </a:r>
          </a:p>
          <a:p>
            <a:pPr algn="ctr"/>
            <a:r>
              <a:rPr lang="pt-B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Marcelle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Engler </a:t>
            </a:r>
            <a:r>
              <a:rPr lang="pt-B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Bridi</a:t>
            </a:r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3285" y="1352739"/>
            <a:ext cx="1375913" cy="1375913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3285" y="-22143"/>
            <a:ext cx="1375911" cy="1373126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118" y="5478993"/>
            <a:ext cx="1376322" cy="1376322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118" y="4107391"/>
            <a:ext cx="1371602" cy="1371602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118" y="2732164"/>
            <a:ext cx="1374019" cy="1374019"/>
          </a:xfrm>
          <a:prstGeom prst="rect">
            <a:avLst/>
          </a:prstGeom>
        </p:spPr>
      </p:pic>
      <p:pic>
        <p:nvPicPr>
          <p:cNvPr id="23" name="Imagem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5520613"/>
            <a:ext cx="1527168" cy="1204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2996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m 17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398" y="4124663"/>
            <a:ext cx="1371602" cy="1371602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076"/>
            <a:ext cx="1375913" cy="1375913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76989"/>
            <a:ext cx="1375911" cy="1373126"/>
          </a:xfrm>
          <a:prstGeom prst="rect">
            <a:avLst/>
          </a:prstGeom>
        </p:spPr>
      </p:pic>
      <p:pic>
        <p:nvPicPr>
          <p:cNvPr id="20" name="Imagem 19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48284"/>
            <a:ext cx="1374019" cy="1374019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19648"/>
            <a:ext cx="1375913" cy="1375913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-3934"/>
            <a:ext cx="1375911" cy="1373126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5496265"/>
            <a:ext cx="1376322" cy="1376322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33372"/>
            <a:ext cx="1374019" cy="137401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8988" cy="1143000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rgbClr val="2D42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Introdução</a:t>
            </a:r>
            <a:endParaRPr lang="pt-BR" b="1" dirty="0">
              <a:solidFill>
                <a:srgbClr val="2D42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7139136" cy="4800600"/>
          </a:xfrm>
        </p:spPr>
        <p:txBody>
          <a:bodyPr>
            <a:normAutofit/>
          </a:bodyPr>
          <a:lstStyle/>
          <a:p>
            <a:pPr algn="just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importância da iluminação natural para os usuários de habitações de interesse social</a:t>
            </a:r>
          </a:p>
          <a:p>
            <a:pPr marL="114300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OBJETIVO DA PESQUISA</a:t>
            </a:r>
          </a:p>
          <a:p>
            <a:pPr marL="114300" indent="0" algn="just">
              <a:buNone/>
            </a:pPr>
            <a:r>
              <a:rPr lang="pt-BR" altLang="pt-BR" dirty="0"/>
              <a:t>Analisar a qualidade da iluminação natural no interior das edificações em um conjunto HIS em Santa Rosa – </a:t>
            </a:r>
            <a:r>
              <a:rPr lang="pt-BR" altLang="pt-BR" dirty="0" smtClean="0"/>
              <a:t>RS.</a:t>
            </a: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261" y="-6360"/>
            <a:ext cx="1374713" cy="1374713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5634952"/>
            <a:ext cx="1152127" cy="10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755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7138988" cy="1143000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rgbClr val="2D42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Justificativa</a:t>
            </a:r>
            <a:endParaRPr lang="pt-BR" b="1" dirty="0">
              <a:solidFill>
                <a:srgbClr val="2D42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7138988" cy="4800600"/>
          </a:xfrm>
        </p:spPr>
        <p:txBody>
          <a:bodyPr/>
          <a:lstStyle/>
          <a:p>
            <a:pPr marL="114300" indent="608013" algn="just">
              <a:buNone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presente artigo foi desenvolvido no projeto de Pesquisa “Avaliação da Pós ocupação em Habitações de Interesse Social”</a:t>
            </a: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398" y="4124663"/>
            <a:ext cx="1371602" cy="1371602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076"/>
            <a:ext cx="1375913" cy="1375913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76989"/>
            <a:ext cx="1375911" cy="1373126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48284"/>
            <a:ext cx="1374019" cy="1374019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19648"/>
            <a:ext cx="1375913" cy="1375913"/>
          </a:xfrm>
          <a:prstGeom prst="rect">
            <a:avLst/>
          </a:prstGeom>
        </p:spPr>
      </p:pic>
      <p:pic>
        <p:nvPicPr>
          <p:cNvPr id="25" name="Imagem 24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-3934"/>
            <a:ext cx="1375911" cy="1373126"/>
          </a:xfrm>
          <a:prstGeom prst="rect">
            <a:avLst/>
          </a:prstGeom>
        </p:spPr>
      </p:pic>
      <p:pic>
        <p:nvPicPr>
          <p:cNvPr id="26" name="Imagem 25"/>
          <p:cNvPicPr>
            <a:picLocks noChangeAspect="1"/>
          </p:cNvPicPr>
          <p:nvPr/>
        </p:nvPicPr>
        <p:blipFill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5496265"/>
            <a:ext cx="1376322" cy="1376322"/>
          </a:xfrm>
          <a:prstGeom prst="rect">
            <a:avLst/>
          </a:prstGeom>
        </p:spPr>
      </p:pic>
      <p:pic>
        <p:nvPicPr>
          <p:cNvPr id="27" name="Imagem 26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33372"/>
            <a:ext cx="1374019" cy="1374019"/>
          </a:xfrm>
          <a:prstGeom prst="rect">
            <a:avLst/>
          </a:prstGeom>
        </p:spPr>
      </p:pic>
      <p:pic>
        <p:nvPicPr>
          <p:cNvPr id="28" name="Imagem 2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261" y="-60951"/>
            <a:ext cx="1374713" cy="1374713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5634952"/>
            <a:ext cx="1152127" cy="10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374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99370" y="163577"/>
            <a:ext cx="7138988" cy="1143000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rgbClr val="2D42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Resultados</a:t>
            </a:r>
            <a:endParaRPr lang="pt-BR" b="1" dirty="0">
              <a:solidFill>
                <a:srgbClr val="2D42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7138988" cy="4800600"/>
          </a:xfrm>
        </p:spPr>
        <p:txBody>
          <a:bodyPr/>
          <a:lstStyle/>
          <a:p>
            <a:pPr marL="114300" indent="608013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608013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771800" y="1241874"/>
            <a:ext cx="439992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200" b="1" dirty="0" smtClean="0"/>
              <a:t>Loteamento analisado Auxiliadora II</a:t>
            </a:r>
            <a:endParaRPr lang="pt-BR" sz="2200" dirty="0"/>
          </a:p>
        </p:txBody>
      </p:sp>
      <p:sp>
        <p:nvSpPr>
          <p:cNvPr id="20" name="Retângulo 53"/>
          <p:cNvSpPr>
            <a:spLocks noChangeArrowheads="1"/>
          </p:cNvSpPr>
          <p:nvPr/>
        </p:nvSpPr>
        <p:spPr bwMode="auto">
          <a:xfrm>
            <a:off x="1080331" y="5508248"/>
            <a:ext cx="6977063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pt-BR" altLang="pt-BR" b="1" dirty="0">
                <a:solidFill>
                  <a:schemeClr val="tx1"/>
                </a:solidFill>
                <a:cs typeface="Arial" panose="020B0604020202020204" pitchFamily="34" charset="0"/>
              </a:rPr>
              <a:t>Fonte</a:t>
            </a:r>
            <a:r>
              <a:rPr lang="pt-BR" altLang="pt-BR" dirty="0">
                <a:solidFill>
                  <a:schemeClr val="tx1"/>
                </a:solidFill>
                <a:cs typeface="Arial" panose="020B0604020202020204" pitchFamily="34" charset="0"/>
              </a:rPr>
              <a:t>: </a:t>
            </a:r>
            <a:r>
              <a:rPr lang="pt-BR" altLang="pt-BR" dirty="0" smtClean="0">
                <a:cs typeface="Arial" panose="020B0604020202020204" pitchFamily="34" charset="0"/>
              </a:rPr>
              <a:t>Adaptada da prefeitura de </a:t>
            </a:r>
            <a:r>
              <a:rPr lang="pt-BR" altLang="pt-BR" smtClean="0">
                <a:cs typeface="Arial" panose="020B0604020202020204" pitchFamily="34" charset="0"/>
              </a:rPr>
              <a:t>Santa Rosa - RS</a:t>
            </a:r>
            <a:endParaRPr lang="pt-BR" altLang="pt-BR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endParaRPr lang="pt-BR" altLang="pt-BR" sz="2800" b="1" dirty="0">
              <a:solidFill>
                <a:schemeClr val="tx1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2" name="Imagem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5634952"/>
            <a:ext cx="1152127" cy="105531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472" y="1966384"/>
            <a:ext cx="6274779" cy="342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93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99370" y="190872"/>
            <a:ext cx="7138988" cy="1143000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rgbClr val="2D42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Resultados</a:t>
            </a:r>
            <a:endParaRPr lang="pt-BR" b="1" dirty="0">
              <a:solidFill>
                <a:srgbClr val="2D42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7138988" cy="4800600"/>
          </a:xfrm>
        </p:spPr>
        <p:txBody>
          <a:bodyPr/>
          <a:lstStyle/>
          <a:p>
            <a:pPr marL="114300" indent="608013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608013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72" y="2132856"/>
            <a:ext cx="9150272" cy="3301796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2734515" y="1701969"/>
            <a:ext cx="366869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altLang="pt-BR" sz="2200" b="1" dirty="0"/>
              <a:t>Ensaios de iluminação natural</a:t>
            </a:r>
            <a:endParaRPr lang="pt-BR" sz="2200" dirty="0"/>
          </a:p>
        </p:txBody>
      </p:sp>
      <p:sp>
        <p:nvSpPr>
          <p:cNvPr id="20" name="Retângulo 53"/>
          <p:cNvSpPr>
            <a:spLocks noChangeArrowheads="1"/>
          </p:cNvSpPr>
          <p:nvPr/>
        </p:nvSpPr>
        <p:spPr bwMode="auto">
          <a:xfrm>
            <a:off x="1080331" y="5508248"/>
            <a:ext cx="6977063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pt-BR" altLang="pt-BR" b="1" dirty="0">
                <a:solidFill>
                  <a:schemeClr val="tx1"/>
                </a:solidFill>
                <a:cs typeface="Arial" panose="020B0604020202020204" pitchFamily="34" charset="0"/>
              </a:rPr>
              <a:t>Fonte</a:t>
            </a:r>
            <a:r>
              <a:rPr lang="pt-BR" altLang="pt-BR" dirty="0">
                <a:solidFill>
                  <a:schemeClr val="tx1"/>
                </a:solidFill>
                <a:cs typeface="Arial" panose="020B0604020202020204" pitchFamily="34" charset="0"/>
              </a:rPr>
              <a:t>: </a:t>
            </a:r>
            <a:r>
              <a:rPr lang="pt-BR" altLang="pt-BR" dirty="0" smtClean="0">
                <a:cs typeface="Arial" panose="020B0604020202020204" pitchFamily="34" charset="0"/>
              </a:rPr>
              <a:t>Autoria Própria</a:t>
            </a:r>
            <a:endParaRPr lang="pt-BR" altLang="pt-BR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endParaRPr lang="pt-BR" altLang="pt-BR" sz="2800" b="1" dirty="0">
              <a:solidFill>
                <a:schemeClr val="tx1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2" name="Imagem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5634952"/>
            <a:ext cx="1152127" cy="10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141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99370" y="190872"/>
            <a:ext cx="7138988" cy="1143000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rgbClr val="2D42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Resultados</a:t>
            </a:r>
            <a:endParaRPr lang="pt-BR" b="1" dirty="0">
              <a:solidFill>
                <a:srgbClr val="2D42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7138988" cy="4800600"/>
          </a:xfrm>
        </p:spPr>
        <p:txBody>
          <a:bodyPr/>
          <a:lstStyle/>
          <a:p>
            <a:pPr marL="114300" indent="608013" algn="just">
              <a:buNone/>
            </a:pPr>
            <a:endParaRPr lang="pt-BR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608013" algn="just">
              <a:buNone/>
            </a:pPr>
            <a:endParaRPr lang="pt-BR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338648" y="1883295"/>
            <a:ext cx="8460432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altLang="pt-BR" sz="2000" b="1" dirty="0">
                <a:cs typeface="Arial" panose="020B0604020202020204" pitchFamily="34" charset="0"/>
              </a:rPr>
              <a:t>Comparação entre Código de Obras, NBR 15220 (Desempenho térmico em edificações) e Área Existente de Vão para Iluminação Natural</a:t>
            </a:r>
          </a:p>
          <a:p>
            <a:endParaRPr lang="pt-BR" sz="2200" dirty="0"/>
          </a:p>
        </p:txBody>
      </p:sp>
      <p:sp>
        <p:nvSpPr>
          <p:cNvPr id="20" name="Retângulo 53"/>
          <p:cNvSpPr>
            <a:spLocks noChangeArrowheads="1"/>
          </p:cNvSpPr>
          <p:nvPr/>
        </p:nvSpPr>
        <p:spPr bwMode="auto">
          <a:xfrm>
            <a:off x="899592" y="5343689"/>
            <a:ext cx="6977063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pt-BR" altLang="pt-BR" b="1" dirty="0">
                <a:solidFill>
                  <a:schemeClr val="tx1"/>
                </a:solidFill>
                <a:cs typeface="Arial" panose="020B0604020202020204" pitchFamily="34" charset="0"/>
              </a:rPr>
              <a:t>Fonte</a:t>
            </a:r>
            <a:r>
              <a:rPr lang="pt-BR" altLang="pt-BR" dirty="0">
                <a:solidFill>
                  <a:schemeClr val="tx1"/>
                </a:solidFill>
                <a:cs typeface="Arial" panose="020B0604020202020204" pitchFamily="34" charset="0"/>
              </a:rPr>
              <a:t>: </a:t>
            </a:r>
            <a:r>
              <a:rPr lang="pt-BR" altLang="pt-BR" dirty="0" smtClean="0">
                <a:cs typeface="Arial" panose="020B0604020202020204" pitchFamily="34" charset="0"/>
              </a:rPr>
              <a:t>Autoria Própria</a:t>
            </a:r>
            <a:endParaRPr lang="pt-BR" altLang="pt-BR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endParaRPr lang="pt-BR" altLang="pt-BR" sz="2800" b="1" dirty="0">
              <a:solidFill>
                <a:schemeClr val="tx1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8" y="2672843"/>
            <a:ext cx="9098152" cy="2655313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5634952"/>
            <a:ext cx="1152127" cy="10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541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99370" y="190872"/>
            <a:ext cx="7138988" cy="1143000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rgbClr val="2D42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Resultados</a:t>
            </a:r>
            <a:endParaRPr lang="pt-BR" b="1" dirty="0">
              <a:solidFill>
                <a:srgbClr val="2D42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7138988" cy="4800600"/>
          </a:xfrm>
        </p:spPr>
        <p:txBody>
          <a:bodyPr/>
          <a:lstStyle/>
          <a:p>
            <a:pPr marL="114300" indent="608013" algn="just">
              <a:buNone/>
            </a:pPr>
            <a:endParaRPr lang="pt-BR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608013" algn="just">
              <a:buNone/>
            </a:pPr>
            <a:endParaRPr lang="pt-BR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338648" y="1883295"/>
            <a:ext cx="846043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altLang="pt-BR" sz="2000" b="1" dirty="0" smtClean="0">
                <a:cs typeface="Arial" panose="020B0604020202020204" pitchFamily="34" charset="0"/>
              </a:rPr>
              <a:t>Avaliação de Satisfação dos usuários</a:t>
            </a:r>
            <a:endParaRPr lang="pt-BR" altLang="pt-BR" sz="2000" b="1" dirty="0">
              <a:cs typeface="Arial" panose="020B0604020202020204" pitchFamily="34" charset="0"/>
            </a:endParaRPr>
          </a:p>
          <a:p>
            <a:endParaRPr lang="pt-BR" sz="2200" dirty="0"/>
          </a:p>
        </p:txBody>
      </p:sp>
      <p:sp>
        <p:nvSpPr>
          <p:cNvPr id="20" name="Retângulo 53"/>
          <p:cNvSpPr>
            <a:spLocks noChangeArrowheads="1"/>
          </p:cNvSpPr>
          <p:nvPr/>
        </p:nvSpPr>
        <p:spPr bwMode="auto">
          <a:xfrm>
            <a:off x="899592" y="5689281"/>
            <a:ext cx="6977063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pt-BR" altLang="pt-BR" b="1" dirty="0">
                <a:solidFill>
                  <a:schemeClr val="tx1"/>
                </a:solidFill>
                <a:cs typeface="Arial" panose="020B0604020202020204" pitchFamily="34" charset="0"/>
              </a:rPr>
              <a:t>Fonte</a:t>
            </a:r>
            <a:r>
              <a:rPr lang="pt-BR" altLang="pt-BR" dirty="0">
                <a:solidFill>
                  <a:schemeClr val="tx1"/>
                </a:solidFill>
                <a:cs typeface="Arial" panose="020B0604020202020204" pitchFamily="34" charset="0"/>
              </a:rPr>
              <a:t>: </a:t>
            </a:r>
            <a:r>
              <a:rPr lang="pt-BR" altLang="pt-BR" dirty="0" smtClean="0">
                <a:cs typeface="Arial" panose="020B0604020202020204" pitchFamily="34" charset="0"/>
              </a:rPr>
              <a:t>Autoria Própria</a:t>
            </a:r>
            <a:endParaRPr lang="pt-BR" altLang="pt-BR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endParaRPr lang="pt-BR" altLang="pt-BR" sz="2800" b="1" dirty="0">
              <a:solidFill>
                <a:schemeClr val="tx1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832" y="2332499"/>
            <a:ext cx="5081723" cy="3336002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261" y="-60951"/>
            <a:ext cx="1374713" cy="1374713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19648"/>
            <a:ext cx="1375913" cy="1375913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33372"/>
            <a:ext cx="1374019" cy="1374019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398" y="4124663"/>
            <a:ext cx="1371602" cy="137160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5496265"/>
            <a:ext cx="1376322" cy="1376322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5634952"/>
            <a:ext cx="1152127" cy="10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14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43608" y="212327"/>
            <a:ext cx="7138988" cy="1143000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rgbClr val="2D42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Resultados</a:t>
            </a:r>
            <a:endParaRPr lang="pt-BR" b="1" dirty="0">
              <a:solidFill>
                <a:srgbClr val="2D42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7138988" cy="4800600"/>
          </a:xfrm>
        </p:spPr>
        <p:txBody>
          <a:bodyPr/>
          <a:lstStyle/>
          <a:p>
            <a:pPr marL="114300" indent="608013" algn="just">
              <a:buNone/>
            </a:pPr>
            <a:endParaRPr lang="pt-BR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608013" algn="just">
              <a:buNone/>
            </a:pPr>
            <a:endParaRPr lang="pt-BR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382886" y="1359526"/>
            <a:ext cx="846043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altLang="pt-BR" sz="2000" b="1" dirty="0" smtClean="0">
                <a:cs typeface="Arial" panose="020B0604020202020204" pitchFamily="34" charset="0"/>
              </a:rPr>
              <a:t>Análise no software </a:t>
            </a:r>
            <a:r>
              <a:rPr lang="pt-BR" altLang="pt-BR" sz="2000" b="1" dirty="0" err="1" smtClean="0">
                <a:cs typeface="Arial" panose="020B0604020202020204" pitchFamily="34" charset="0"/>
              </a:rPr>
              <a:t>Ecotect</a:t>
            </a:r>
            <a:r>
              <a:rPr lang="pt-BR" altLang="pt-BR" sz="2000" b="1" dirty="0" smtClean="0">
                <a:cs typeface="Arial" panose="020B0604020202020204" pitchFamily="34" charset="0"/>
              </a:rPr>
              <a:t> </a:t>
            </a:r>
            <a:endParaRPr lang="pt-BR" altLang="pt-BR" sz="2000" b="1" dirty="0">
              <a:cs typeface="Arial" panose="020B0604020202020204" pitchFamily="34" charset="0"/>
            </a:endParaRPr>
          </a:p>
          <a:p>
            <a:endParaRPr lang="pt-BR" sz="2200" dirty="0"/>
          </a:p>
        </p:txBody>
      </p:sp>
      <p:sp>
        <p:nvSpPr>
          <p:cNvPr id="20" name="Retângulo 53"/>
          <p:cNvSpPr>
            <a:spLocks noChangeArrowheads="1"/>
          </p:cNvSpPr>
          <p:nvPr/>
        </p:nvSpPr>
        <p:spPr bwMode="auto">
          <a:xfrm>
            <a:off x="1124570" y="6196280"/>
            <a:ext cx="6977063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pt-BR" altLang="pt-BR" b="1" dirty="0">
                <a:solidFill>
                  <a:schemeClr val="tx1"/>
                </a:solidFill>
                <a:cs typeface="Arial" panose="020B0604020202020204" pitchFamily="34" charset="0"/>
              </a:rPr>
              <a:t>Fonte</a:t>
            </a:r>
            <a:r>
              <a:rPr lang="pt-BR" altLang="pt-BR" dirty="0">
                <a:solidFill>
                  <a:schemeClr val="tx1"/>
                </a:solidFill>
                <a:cs typeface="Arial" panose="020B0604020202020204" pitchFamily="34" charset="0"/>
              </a:rPr>
              <a:t>: </a:t>
            </a:r>
            <a:r>
              <a:rPr lang="pt-BR" altLang="pt-BR" dirty="0" smtClean="0">
                <a:cs typeface="Arial" panose="020B0604020202020204" pitchFamily="34" charset="0"/>
              </a:rPr>
              <a:t>Autoria Própria</a:t>
            </a:r>
            <a:endParaRPr lang="pt-BR" altLang="pt-BR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endParaRPr lang="pt-BR" altLang="pt-BR" sz="2800" b="1" dirty="0">
              <a:solidFill>
                <a:schemeClr val="tx1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Imagem 6" descr="colocar no artigo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236" y="1728858"/>
            <a:ext cx="4824536" cy="441781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5496265"/>
            <a:ext cx="1376322" cy="1376322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398" y="4124663"/>
            <a:ext cx="1371602" cy="1371602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33372"/>
            <a:ext cx="1374019" cy="1374019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19648"/>
            <a:ext cx="1375913" cy="1375913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261" y="-60951"/>
            <a:ext cx="1374713" cy="1374713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5661248"/>
            <a:ext cx="1152127" cy="10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09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7138988" cy="1143000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rgbClr val="2D42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Considerações Finais</a:t>
            </a:r>
            <a:endParaRPr lang="pt-BR" b="1" dirty="0">
              <a:solidFill>
                <a:srgbClr val="2D42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1" y="1269242"/>
            <a:ext cx="7138988" cy="4822567"/>
          </a:xfrm>
        </p:spPr>
        <p:txBody>
          <a:bodyPr>
            <a:normAutofit/>
          </a:bodyPr>
          <a:lstStyle/>
          <a:p>
            <a:pPr algn="just"/>
            <a:r>
              <a:rPr lang="pt-BR" dirty="0" smtClean="0"/>
              <a:t>Apresentam medidas do vão para a iluminação natural dentro  dos padrões do código de obras e NBR 15220</a:t>
            </a:r>
          </a:p>
          <a:p>
            <a:pPr algn="just"/>
            <a:r>
              <a:rPr lang="pt-BR" dirty="0" smtClean="0"/>
              <a:t>Analise do software indicou que habitação tem iluminação natural em nível superior a norma, e os usuários estão satisfeitos.</a:t>
            </a:r>
          </a:p>
          <a:p>
            <a:pPr algn="just"/>
            <a:r>
              <a:rPr lang="pt-BR" dirty="0" smtClean="0"/>
              <a:t>Porém algumas medidas dos ensaios realizados a campo estavam abaixo do nível, pela norma NBR 15575, e conclui-se  que são consequências que ampliações irregulares</a:t>
            </a:r>
          </a:p>
          <a:p>
            <a:pPr algn="just"/>
            <a:r>
              <a:rPr lang="pt-BR" dirty="0" smtClean="0"/>
              <a:t>Desta maneira, a utilização inadequada do recursos naturais, acabam gerando um maior consumo de energia elétrica</a:t>
            </a:r>
          </a:p>
          <a:p>
            <a:pPr marL="114300" indent="608013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398" y="4124663"/>
            <a:ext cx="1371602" cy="1371602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076"/>
            <a:ext cx="1375913" cy="1375913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76989"/>
            <a:ext cx="1375911" cy="1373126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48284"/>
            <a:ext cx="1374019" cy="1374019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19648"/>
            <a:ext cx="1375913" cy="1375913"/>
          </a:xfrm>
          <a:prstGeom prst="rect">
            <a:avLst/>
          </a:prstGeom>
        </p:spPr>
      </p:pic>
      <p:pic>
        <p:nvPicPr>
          <p:cNvPr id="25" name="Imagem 24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-3934"/>
            <a:ext cx="1375911" cy="1373126"/>
          </a:xfrm>
          <a:prstGeom prst="rect">
            <a:avLst/>
          </a:prstGeom>
        </p:spPr>
      </p:pic>
      <p:pic>
        <p:nvPicPr>
          <p:cNvPr id="26" name="Imagem 25"/>
          <p:cNvPicPr>
            <a:picLocks noChangeAspect="1"/>
          </p:cNvPicPr>
          <p:nvPr/>
        </p:nvPicPr>
        <p:blipFill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5496265"/>
            <a:ext cx="1376322" cy="1376322"/>
          </a:xfrm>
          <a:prstGeom prst="rect">
            <a:avLst/>
          </a:prstGeom>
        </p:spPr>
      </p:pic>
      <p:pic>
        <p:nvPicPr>
          <p:cNvPr id="27" name="Imagem 26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33372"/>
            <a:ext cx="1374019" cy="1374019"/>
          </a:xfrm>
          <a:prstGeom prst="rect">
            <a:avLst/>
          </a:prstGeom>
        </p:spPr>
      </p:pic>
      <p:pic>
        <p:nvPicPr>
          <p:cNvPr id="28" name="Imagem 2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261" y="-6360"/>
            <a:ext cx="1374713" cy="1374713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5634952"/>
            <a:ext cx="1152127" cy="10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93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ência">
  <a:themeElements>
    <a:clrScheme name="Urbano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Escritório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ência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Urbano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1205</TotalTime>
  <Words>263</Words>
  <Application>Microsoft Office PowerPoint</Application>
  <PresentationFormat>Apresentação na tela (4:3)</PresentationFormat>
  <Paragraphs>36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0" baseType="lpstr">
      <vt:lpstr>Adjacência</vt:lpstr>
      <vt:lpstr>Apresentação do PowerPoint</vt:lpstr>
      <vt:lpstr>Introdução</vt:lpstr>
      <vt:lpstr>Justificativa</vt:lpstr>
      <vt:lpstr>Resultados</vt:lpstr>
      <vt:lpstr>Resultados</vt:lpstr>
      <vt:lpstr>Resultados</vt:lpstr>
      <vt:lpstr>Resultados</vt:lpstr>
      <vt:lpstr>Resultados</vt:lpstr>
      <vt:lpstr>Considerações Finais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Windows User</dc:creator>
  <cp:lastModifiedBy>Lobillo</cp:lastModifiedBy>
  <cp:revision>53</cp:revision>
  <cp:lastPrinted>2016-07-13T19:15:54Z</cp:lastPrinted>
  <dcterms:created xsi:type="dcterms:W3CDTF">2016-07-06T18:56:15Z</dcterms:created>
  <dcterms:modified xsi:type="dcterms:W3CDTF">2016-09-27T00:06:51Z</dcterms:modified>
</cp:coreProperties>
</file>