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media/image20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4"/>
  </p:notesMasterIdLst>
  <p:sldIdLst>
    <p:sldId id="264" r:id="rId2"/>
    <p:sldId id="268" r:id="rId3"/>
    <p:sldId id="269" r:id="rId4"/>
    <p:sldId id="265" r:id="rId5"/>
    <p:sldId id="266" r:id="rId6"/>
    <p:sldId id="272" r:id="rId7"/>
    <p:sldId id="274" r:id="rId8"/>
    <p:sldId id="275" r:id="rId9"/>
    <p:sldId id="271" r:id="rId10"/>
    <p:sldId id="273" r:id="rId11"/>
    <p:sldId id="267" r:id="rId12"/>
    <p:sldId id="270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292">
          <p15:clr>
            <a:srgbClr val="A4A3A4"/>
          </p15:clr>
        </p15:guide>
        <p15:guide id="4" pos="478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B70"/>
    <a:srgbClr val="2D4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840" autoAdjust="0"/>
  </p:normalViewPr>
  <p:slideViewPr>
    <p:cSldViewPr>
      <p:cViewPr>
        <p:scale>
          <a:sx n="75" d="100"/>
          <a:sy n="75" d="100"/>
        </p:scale>
        <p:origin x="-1224" y="-60"/>
      </p:cViewPr>
      <p:guideLst>
        <p:guide orient="horz" pos="2160"/>
        <p:guide orient="horz" pos="4292"/>
        <p:guide pos="2880"/>
        <p:guide pos="47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3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968BB-6FC2-4CA9-8EBE-AB1B8B8BFADF}" type="datetimeFigureOut">
              <a:rPr lang="pt-BR" smtClean="0"/>
              <a:t>24/09/2016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B1EA9-B3CE-47FB-998B-EF77235BA5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4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24/09/2016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24/09/2016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24/09/2016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24/09/2016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24/09/2016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24/09/2016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24/09/2016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24/09/2016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24/09/2016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24/09/2016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24/09/2016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B8F2E0D-DA43-4C78-A1C0-9D074586C18A}" type="datetimeFigureOut">
              <a:rPr lang="pt-BR" smtClean="0"/>
              <a:t>24/09/2016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emf"/><Relationship Id="rId1" Type="http://schemas.openxmlformats.org/officeDocument/2006/relationships/vmlDrawing" Target="../drawings/vmlDrawing3.vml"/><Relationship Id="rId6" Type="http://schemas.microsoft.com/office/2007/relationships/hdphoto" Target="../media/hdphoto3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package" Target="../embeddings/Microsoft_Excel_Worksheet3.xlsx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14.png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7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Relationship Id="rId1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jp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5" Type="http://schemas.openxmlformats.org/officeDocument/2006/relationships/image" Target="../media/image20.jp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microsoft.com/office/2007/relationships/hdphoto" Target="../media/hdphoto3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21.emf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14.png"/><Relationship Id="rId14" Type="http://schemas.openxmlformats.org/officeDocument/2006/relationships/package" Target="../embeddings/Microsoft_Word_Document1.docx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2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jpeg"/><Relationship Id="rId1" Type="http://schemas.openxmlformats.org/officeDocument/2006/relationships/vmlDrawing" Target="../drawings/vmlDrawing2.vml"/><Relationship Id="rId6" Type="http://schemas.microsoft.com/office/2007/relationships/hdphoto" Target="../media/hdphoto3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23.emf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14.png"/><Relationship Id="rId14" Type="http://schemas.openxmlformats.org/officeDocument/2006/relationships/package" Target="../embeddings/Microsoft_Excel_Worksheet2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95" y="1362078"/>
            <a:ext cx="5495922" cy="549592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188640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14654" y="69358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III –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Painel Temático das Pesquisas da Engenharia Civil da UNIJUÍ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331640" y="496417"/>
            <a:ext cx="51845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20613"/>
            <a:ext cx="1527168" cy="12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71681"/>
            <a:ext cx="7138988" cy="4800600"/>
          </a:xfrm>
        </p:spPr>
        <p:txBody>
          <a:bodyPr/>
          <a:lstStyle/>
          <a:p>
            <a:pPr marL="114300" indent="45720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45720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45720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45720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21" name="Imagem 20"/>
          <p:cNvPicPr/>
          <p:nvPr/>
        </p:nvPicPr>
        <p:blipFill>
          <a:blip r:embed="rId14"/>
          <a:stretch>
            <a:fillRect/>
          </a:stretch>
        </p:blipFill>
        <p:spPr>
          <a:xfrm>
            <a:off x="483000" y="4107391"/>
            <a:ext cx="3458056" cy="250532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11560" y="1312585"/>
            <a:ext cx="66967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massa unitária solta foi obtida de acordo com a NBR NM 45, sendo necessário apenas uma amostra do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resíduo</a:t>
            </a:r>
            <a:endParaRPr lang="pt-BR" sz="22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354175"/>
              </p:ext>
            </p:extLst>
          </p:nvPr>
        </p:nvGraphicFramePr>
        <p:xfrm>
          <a:off x="2374868" y="2298319"/>
          <a:ext cx="3780781" cy="1608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Planilha" r:id="rId15" imgW="2941391" imgH="1287741" progId="Excel.Sheet.12">
                  <p:embed/>
                </p:oleObj>
              </mc:Choice>
              <mc:Fallback>
                <p:oleObj name="Planilha" r:id="rId15" imgW="2941391" imgH="1287741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868" y="2298319"/>
                        <a:ext cx="3780781" cy="16085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/>
          <p:cNvSpPr/>
          <p:nvPr/>
        </p:nvSpPr>
        <p:spPr>
          <a:xfrm>
            <a:off x="4133813" y="4990719"/>
            <a:ext cx="355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b="1" dirty="0" smtClean="0">
                <a:solidFill>
                  <a:srgbClr val="283B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Definição da Massa Unitária Solta</a:t>
            </a:r>
            <a:endParaRPr lang="pt-BR" b="1" dirty="0">
              <a:solidFill>
                <a:srgbClr val="283B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26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 Finais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58874"/>
            <a:ext cx="7138988" cy="4800600"/>
          </a:xfrm>
        </p:spPr>
        <p:txBody>
          <a:bodyPr>
            <a:normAutofit/>
          </a:bodyPr>
          <a:lstStyle/>
          <a:p>
            <a:pPr marL="685800" indent="-342900" algn="just">
              <a:lnSpc>
                <a:spcPct val="120000"/>
              </a:lnSpc>
              <a:buFont typeface="Arial" charset="0"/>
              <a:buChar char="•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Ainda é cedo para afirmar a eficiência do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resíduo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342900" algn="just">
              <a:lnSpc>
                <a:spcPct val="120000"/>
              </a:lnSpc>
              <a:buFont typeface="Arial" charset="0"/>
              <a:buChar char="•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análises de granulometria permitiram observar que maior parte do material se encontrava em estado 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pó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342900" algn="just">
              <a:lnSpc>
                <a:spcPct val="120000"/>
              </a:lnSpc>
              <a:buFont typeface="Arial" charset="0"/>
              <a:buChar char="•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Não é descartada a possibilidade de emprego do resíduo em algum produto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blocos do tipo solo-cimento, por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exemplo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342900" algn="just">
              <a:lnSpc>
                <a:spcPct val="120000"/>
              </a:lnSpc>
              <a:buFont typeface="Arial" charset="0"/>
              <a:buChar char="•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Realização de ensaios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resíduo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342900" algn="just">
              <a:lnSpc>
                <a:spcPct val="120000"/>
              </a:lnSpc>
              <a:buFont typeface="Arial" charset="0"/>
              <a:buChar char="•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Possibilidade de ganho no mercado da construção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civil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Agradecimentos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7544" y="6021288"/>
            <a:ext cx="7128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 para contato: larisasso08@hotmail.com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20" name="Imagem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624" y="4802494"/>
            <a:ext cx="1922462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259632" y="4187967"/>
            <a:ext cx="60307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0"/>
              </a:spcBef>
              <a:defRPr/>
            </a:pPr>
            <a:r>
              <a:rPr lang="pt-BR" alt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Laboratório de Engenharia Civil da UNIJUÍ</a:t>
            </a:r>
          </a:p>
        </p:txBody>
      </p:sp>
      <p:pic>
        <p:nvPicPr>
          <p:cNvPr id="21" name="Imagem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507" y="2418993"/>
            <a:ext cx="3240087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83569" y="1484384"/>
            <a:ext cx="691261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MEC-</a:t>
            </a:r>
            <a:r>
              <a:rPr lang="pt-BR" altLang="pt-BR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</a:t>
            </a:r>
            <a:r>
              <a:rPr lang="pt-BR" alt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pela oportunidade de </a:t>
            </a:r>
            <a:r>
              <a:rPr lang="pt-BR" altLang="pt-B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participar como não bolsista </a:t>
            </a:r>
            <a:r>
              <a:rPr lang="pt-BR" alt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Programa de Educação Tutorial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31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9" y="5634952"/>
            <a:ext cx="1172141" cy="117214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188640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44126" y="95890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III –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Painel Temático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Pesquisas da Engenharia Civil da UNIJUÍ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331640" y="496417"/>
            <a:ext cx="51845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323528" y="2272060"/>
            <a:ext cx="72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ANÁLISE </a:t>
            </a:r>
            <a:r>
              <a:rPr lang="pt-BR" sz="2800" b="1" dirty="0"/>
              <a:t>E CARACTERIZAÇÃO DE RESÍDUOS GERADOS NA EXTRAÇÃO MINERAL PARA</a:t>
            </a:r>
          </a:p>
          <a:p>
            <a:pPr algn="ctr"/>
            <a:r>
              <a:rPr lang="pt-BR" sz="2800" b="1" dirty="0"/>
              <a:t>INCORPORAÇÃO EM PRODUTOS DA CONSTRUÇÃO CIVIL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10704" y="4767367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Larissa Fernandes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Sasso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bolsista PET)</a:t>
            </a: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Jessamine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Pedroso de Oliveira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Marcos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Tres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Guilherme Amaral de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Moraes (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bolsista PET)</a:t>
            </a: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Diorges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Carlos Lopes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20613"/>
            <a:ext cx="1527168" cy="12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99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39552" y="1318532"/>
            <a:ext cx="69127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Grupo </a:t>
            </a:r>
            <a:r>
              <a:rPr lang="pt-BR" alt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pesquisa institucional da UNIJUÍ: “Pesquisa em novos materiais e tecnologias para a </a:t>
            </a:r>
            <a:r>
              <a:rPr lang="pt-BR" alt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construção” </a:t>
            </a:r>
            <a:endParaRPr lang="pt-BR" alt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 </a:t>
            </a:r>
            <a:r>
              <a:rPr lang="pt-BR" alt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objetivo de analisar e caracterizar o </a:t>
            </a:r>
            <a:r>
              <a:rPr lang="pt-BR" alt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resíduo gerado na extração mineral de pedras preciosas e semipreciosas da cidade de ametista do </a:t>
            </a:r>
            <a:r>
              <a:rPr lang="pt-BR" alt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Sul-RS</a:t>
            </a:r>
            <a:endParaRPr lang="pt-BR" alt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509" y="3518660"/>
            <a:ext cx="4107720" cy="308079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20799" y="2996952"/>
            <a:ext cx="29507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alt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Avaliar a possibilidade </a:t>
            </a:r>
            <a:r>
              <a:rPr lang="pt-BR" alt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sua incorporação a  produtos da </a:t>
            </a:r>
            <a:r>
              <a:rPr lang="pt-BR" alt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construção  </a:t>
            </a:r>
            <a:r>
              <a:rPr lang="pt-BR" alt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civil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97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Justificativa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>
            <a:normAutofit/>
          </a:bodyPr>
          <a:lstStyle/>
          <a:p>
            <a:pPr algn="just">
              <a:buFont typeface="Arial" charset="0"/>
              <a:buChar char="•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Toneladas de resíduo que são depositadas mensalmente no ambiente sem um tratamento adequado, causando um impacto ambiental e visual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negativo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mercado da construção civil demanda grande quantidade de matéria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possibilidade de reaproveitar um rejeito apresenta vantagens econômicas para 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mercado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71681"/>
            <a:ext cx="7283004" cy="4800600"/>
          </a:xfrm>
        </p:spPr>
        <p:txBody>
          <a:bodyPr/>
          <a:lstStyle/>
          <a:p>
            <a:pPr algn="just">
              <a:buFont typeface="Arial" charset="0"/>
              <a:buChar char="•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Determinação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características físicas do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resíduo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Composição granulométrica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NBR NM –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248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específica  - NBR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9776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unitária solta - NBR NM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Estudo dos componentes químicos resíduo, baseado em artigo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acadêmico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ensaios foram realizados no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Laboratório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Engenharia Civil da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UNIJUÍ(LEC) – Campus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Ijuí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539552" y="1376989"/>
            <a:ext cx="70567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composição granulométrica foi realizada de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acordo com a NR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248 </a:t>
            </a:r>
            <a:endPara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módulo de finura obtido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foi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1,72 e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diâmetro máximo resultante é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2,4mm               Material definido como agregado miúdo muito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fino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" name="Imagem 19"/>
          <p:cNvPicPr/>
          <p:nvPr/>
        </p:nvPicPr>
        <p:blipFill>
          <a:blip r:embed="rId13"/>
          <a:stretch>
            <a:fillRect/>
          </a:stretch>
        </p:blipFill>
        <p:spPr>
          <a:xfrm>
            <a:off x="5722950" y="3875634"/>
            <a:ext cx="1935881" cy="2996953"/>
          </a:xfrm>
          <a:prstGeom prst="rect">
            <a:avLst/>
          </a:prstGeom>
        </p:spPr>
      </p:pic>
      <p:pic>
        <p:nvPicPr>
          <p:cNvPr id="22" name="Imagem 21"/>
          <p:cNvPicPr/>
          <p:nvPr/>
        </p:nvPicPr>
        <p:blipFill>
          <a:blip r:embed="rId14"/>
          <a:stretch>
            <a:fillRect/>
          </a:stretch>
        </p:blipFill>
        <p:spPr>
          <a:xfrm>
            <a:off x="323528" y="3840556"/>
            <a:ext cx="1936777" cy="3010299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2231544" y="3219849"/>
            <a:ext cx="36728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 smtClean="0">
                <a:solidFill>
                  <a:srgbClr val="283B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Composição Granulométrica</a:t>
            </a:r>
            <a:endParaRPr lang="pt-BR" sz="2200" b="1" dirty="0">
              <a:solidFill>
                <a:srgbClr val="283B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ta para a direita 2"/>
          <p:cNvSpPr/>
          <p:nvPr/>
        </p:nvSpPr>
        <p:spPr>
          <a:xfrm>
            <a:off x="3347119" y="2488881"/>
            <a:ext cx="1001417" cy="295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44" y="3869528"/>
            <a:ext cx="1936800" cy="2988471"/>
          </a:xfrm>
          <a:prstGeom prst="rect">
            <a:avLst/>
          </a:prstGeom>
        </p:spPr>
      </p:pic>
      <p:sp>
        <p:nvSpPr>
          <p:cNvPr id="5" name="Seta para a direita 4"/>
          <p:cNvSpPr/>
          <p:nvPr/>
        </p:nvSpPr>
        <p:spPr>
          <a:xfrm>
            <a:off x="2483768" y="5019832"/>
            <a:ext cx="432048" cy="418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a direita 20"/>
          <p:cNvSpPr/>
          <p:nvPr/>
        </p:nvSpPr>
        <p:spPr>
          <a:xfrm>
            <a:off x="5190852" y="5019832"/>
            <a:ext cx="432048" cy="418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183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538469"/>
              </p:ext>
            </p:extLst>
          </p:nvPr>
        </p:nvGraphicFramePr>
        <p:xfrm>
          <a:off x="251520" y="2420888"/>
          <a:ext cx="8026400" cy="436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Documento" r:id="rId14" imgW="7359088" imgH="4006219" progId="Word.Document.12">
                  <p:embed/>
                </p:oleObj>
              </mc:Choice>
              <mc:Fallback>
                <p:oleObj name="Documento" r:id="rId14" imgW="7359088" imgH="400621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420888"/>
                        <a:ext cx="8026400" cy="4368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ângulo 2"/>
          <p:cNvSpPr/>
          <p:nvPr/>
        </p:nvSpPr>
        <p:spPr>
          <a:xfrm>
            <a:off x="678880" y="1792160"/>
            <a:ext cx="67687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0"/>
              </a:spcBef>
              <a:defRPr/>
            </a:pPr>
            <a:r>
              <a:rPr lang="pt-BR" altLang="pt-BR" sz="2200" b="1" dirty="0" smtClean="0">
                <a:solidFill>
                  <a:srgbClr val="283B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TABELA COMPOSIÇÃO GRANULOMÉTRICA</a:t>
            </a:r>
            <a:endParaRPr lang="pt-BR" altLang="pt-BR" sz="2200" b="1" dirty="0">
              <a:solidFill>
                <a:srgbClr val="283B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02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678880" y="1792160"/>
            <a:ext cx="67687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0"/>
              </a:spcBef>
              <a:defRPr/>
            </a:pPr>
            <a:r>
              <a:rPr lang="pt-BR" altLang="pt-BR" sz="2200" dirty="0" smtClean="0">
                <a:solidFill>
                  <a:srgbClr val="283B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CURVA GRANULOMÉTRICA</a:t>
            </a:r>
            <a:endParaRPr lang="pt-BR" altLang="pt-BR" sz="2200" dirty="0">
              <a:solidFill>
                <a:srgbClr val="283B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6660" y="2348880"/>
            <a:ext cx="6870787" cy="39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0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3095965"/>
            <a:ext cx="4608511" cy="48006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Obteve-se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massa específica Chapman de acordo com a NBR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9776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45720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45720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45720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45720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302812"/>
              </p:ext>
            </p:extLst>
          </p:nvPr>
        </p:nvGraphicFramePr>
        <p:xfrm>
          <a:off x="755576" y="4810464"/>
          <a:ext cx="4629929" cy="1498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Planilha" r:id="rId14" imgW="2819329" imgH="937236" progId="Excel.Sheet.12">
                  <p:embed/>
                </p:oleObj>
              </mc:Choice>
              <mc:Fallback>
                <p:oleObj name="Planilha" r:id="rId14" imgW="2819329" imgH="937236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810464"/>
                        <a:ext cx="4629929" cy="14983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2" name="Picture 14" descr="C:\Users\Larissa Sasso\Desktop\PESQUISAS\ametista\IMG_20160923_085744140_HDR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5" t="6839" r="18146" b="9909"/>
          <a:stretch/>
        </p:blipFill>
        <p:spPr bwMode="auto">
          <a:xfrm>
            <a:off x="5508104" y="1376989"/>
            <a:ext cx="2088232" cy="521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/>
          <p:cNvSpPr/>
          <p:nvPr/>
        </p:nvSpPr>
        <p:spPr>
          <a:xfrm>
            <a:off x="899592" y="1822938"/>
            <a:ext cx="4198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b="1" dirty="0" smtClean="0">
                <a:solidFill>
                  <a:srgbClr val="283B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Definição da Massa Específica Chapman</a:t>
            </a:r>
            <a:endParaRPr lang="pt-BR" b="1" dirty="0">
              <a:solidFill>
                <a:srgbClr val="283B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68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o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</TotalTime>
  <Words>420</Words>
  <Application>Microsoft Office PowerPoint</Application>
  <PresentationFormat>Apresentação na tela (4:3)</PresentationFormat>
  <Paragraphs>56</Paragraphs>
  <Slides>12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15" baseType="lpstr">
      <vt:lpstr>Adjacência</vt:lpstr>
      <vt:lpstr>Documento</vt:lpstr>
      <vt:lpstr>Planilha</vt:lpstr>
      <vt:lpstr>Apresentação do PowerPoint</vt:lpstr>
      <vt:lpstr>Apresentação do PowerPoint</vt:lpstr>
      <vt:lpstr>Introdução</vt:lpstr>
      <vt:lpstr>Justificativa</vt:lpstr>
      <vt:lpstr>Resultados</vt:lpstr>
      <vt:lpstr>Resultados</vt:lpstr>
      <vt:lpstr>Resultados</vt:lpstr>
      <vt:lpstr>Resultados</vt:lpstr>
      <vt:lpstr>Resultados</vt:lpstr>
      <vt:lpstr>Resultados</vt:lpstr>
      <vt:lpstr>Considerações Finais</vt:lpstr>
      <vt:lpstr>Agradecimentos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 User</dc:creator>
  <cp:lastModifiedBy>Larissa Sasso</cp:lastModifiedBy>
  <cp:revision>64</cp:revision>
  <cp:lastPrinted>2016-07-13T19:15:54Z</cp:lastPrinted>
  <dcterms:created xsi:type="dcterms:W3CDTF">2016-07-06T18:56:15Z</dcterms:created>
  <dcterms:modified xsi:type="dcterms:W3CDTF">2016-09-24T20:56:03Z</dcterms:modified>
</cp:coreProperties>
</file>