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64" r:id="rId2"/>
    <p:sldId id="268" r:id="rId3"/>
    <p:sldId id="269" r:id="rId4"/>
    <p:sldId id="273" r:id="rId5"/>
    <p:sldId id="274" r:id="rId6"/>
    <p:sldId id="275" r:id="rId7"/>
    <p:sldId id="265" r:id="rId8"/>
    <p:sldId id="27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1" r:id="rId18"/>
    <p:sldId id="27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434" y="846203"/>
            <a:ext cx="7138988" cy="5148355"/>
          </a:xfrm>
        </p:spPr>
        <p:txBody>
          <a:bodyPr>
            <a:normAutofit/>
          </a:bodyPr>
          <a:lstStyle/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Mistura Existente – Faixa A DAER-ES-P 16/91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" y="2323566"/>
            <a:ext cx="7667654" cy="40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434" y="846203"/>
            <a:ext cx="7138988" cy="5148355"/>
          </a:xfrm>
        </p:spPr>
        <p:txBody>
          <a:bodyPr>
            <a:normAutofit/>
          </a:bodyPr>
          <a:lstStyle/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Mistura Existente – Faixa A DAER-ES-P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16/91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(Referência)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" y="2204864"/>
            <a:ext cx="7770963" cy="414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426" y="696468"/>
            <a:ext cx="7138988" cy="5148355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DOSAGEM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MARSHALL  - moldagem de Corpos-de-Prova;</a:t>
            </a:r>
          </a:p>
          <a:p>
            <a:pPr indent="-342900" algn="just">
              <a:buFont typeface="Wingdings" pitchFamily="2" charset="2"/>
              <a:buChar char="§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Regido pela norma DNER-ME 043/95.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548"/>
            <a:ext cx="4520914" cy="350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3904213" cy="256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467544" y="6116763"/>
            <a:ext cx="2283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Fonte: Bernucci 2008.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62464" y="5567824"/>
            <a:ext cx="2283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Fonte: Bernucci 2008.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750668" y="2158117"/>
            <a:ext cx="298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Procedimento em laboratório</a:t>
            </a:r>
            <a:endParaRPr lang="pt-BR" sz="1600" b="1" dirty="0">
              <a:solidFill>
                <a:srgbClr val="2D42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46203"/>
            <a:ext cx="7138988" cy="5148355"/>
          </a:xfrm>
        </p:spPr>
        <p:txBody>
          <a:bodyPr>
            <a:normAutofit/>
          </a:bodyPr>
          <a:lstStyle/>
          <a:p>
            <a:pPr indent="-34290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A moldagem das amostras serão realizadas no LEC (Laboratório de Engenharia Civil), </a:t>
            </a:r>
            <a:r>
              <a:rPr lang="pt-BR" dirty="0" err="1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Unijuí</a:t>
            </a: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- campus Santa Rosa;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526602" y="2223046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Quantidade de corpos-de-prova por ensaio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3662998"/>
            <a:ext cx="1997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Proj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Exist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CAP 50/70</a:t>
            </a: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(convencional)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4" y="3145584"/>
            <a:ext cx="3975898" cy="236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06878"/>
            <a:ext cx="7138988" cy="5148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Proposta:</a:t>
            </a:r>
          </a:p>
          <a:p>
            <a:pPr marL="285750" indent="-28575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Nova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Mistura com mesmo Agregado – Faixa A DAER-ES-P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16/91;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Amostras de Dosagem – 15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amostras;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394520" y="2517928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Quantidade de corpos-de-prova por ensaio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3662998"/>
            <a:ext cx="1997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Novo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Proj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CAP 60/85 (modificado com polímero) </a:t>
            </a:r>
          </a:p>
          <a:p>
            <a:pPr algn="ctr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66" y="3420381"/>
            <a:ext cx="3975898" cy="236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430" y="387461"/>
            <a:ext cx="7138988" cy="5148355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Avaliação visual de Adesividade </a:t>
            </a:r>
          </a:p>
          <a:p>
            <a:pPr marL="114300" indent="0" algn="just">
              <a:buNone/>
            </a:pP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-Seguindo as especificações DNER-ME </a:t>
            </a:r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079/94</a:t>
            </a:r>
          </a:p>
          <a:p>
            <a:pPr marL="114300" indent="0" algn="just">
              <a:buNone/>
            </a:pPr>
            <a:endParaRPr lang="pt-BR" sz="2400" dirty="0">
              <a:solidFill>
                <a:srgbClr val="00152A"/>
              </a:solidFill>
            </a:endParaRPr>
          </a:p>
          <a:p>
            <a:pPr algn="just"/>
            <a:endParaRPr lang="pt-BR" sz="2400" dirty="0" smtClean="0">
              <a:solidFill>
                <a:srgbClr val="00152A"/>
              </a:solidFill>
            </a:endParaRPr>
          </a:p>
          <a:p>
            <a:pPr algn="just"/>
            <a:endParaRPr lang="pt-BR" sz="2400" dirty="0">
              <a:solidFill>
                <a:srgbClr val="00152A"/>
              </a:solidFill>
            </a:endParaRPr>
          </a:p>
          <a:p>
            <a:pPr algn="just"/>
            <a:endParaRPr lang="pt-BR" sz="2400" dirty="0">
              <a:solidFill>
                <a:srgbClr val="00152A"/>
              </a:solidFill>
            </a:endParaRPr>
          </a:p>
          <a:p>
            <a:pPr marL="285750" indent="-285750" algn="just"/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Ensaio de resistência à tração por compressão diametral - RT </a:t>
            </a:r>
          </a:p>
          <a:p>
            <a:pPr indent="-342900" algn="just">
              <a:buFontTx/>
              <a:buChar char="-"/>
            </a:pPr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Seguindo as especificações DNER-ME 138/94</a:t>
            </a:r>
          </a:p>
          <a:p>
            <a:pPr indent="-342900" algn="just">
              <a:buFontTx/>
              <a:buChar char="-"/>
            </a:pPr>
            <a:endParaRPr lang="pt-BR" sz="2400" dirty="0">
              <a:solidFill>
                <a:srgbClr val="00152A"/>
              </a:solidFill>
            </a:endParaRPr>
          </a:p>
          <a:p>
            <a:pPr indent="-342900" algn="just">
              <a:buFontTx/>
              <a:buChar char="-"/>
            </a:pPr>
            <a:endParaRPr lang="pt-BR" sz="2400" dirty="0">
              <a:solidFill>
                <a:srgbClr val="00152A"/>
              </a:solidFill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17" y="1556792"/>
            <a:ext cx="3096344" cy="13505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37" y="4388063"/>
            <a:ext cx="2202104" cy="22164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60166"/>
            <a:ext cx="7138988" cy="5148355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Ensaio </a:t>
            </a: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de Módulo de Resiliência - </a:t>
            </a:r>
            <a:r>
              <a:rPr lang="pt-BR" dirty="0" err="1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2900" algn="just">
              <a:buFontTx/>
              <a:buChar char="-"/>
            </a:pP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Seguindo as especificações DNER-ME 138/94</a:t>
            </a:r>
          </a:p>
          <a:p>
            <a:pPr indent="-342900" algn="just">
              <a:buFontTx/>
              <a:buChar char="-"/>
            </a:pP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Tx/>
              <a:buChar char="-"/>
            </a:pPr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Tx/>
              <a:buChar char="-"/>
            </a:pPr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Tx/>
              <a:buChar char="-"/>
            </a:pP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Tx/>
              <a:buChar char="-"/>
            </a:pPr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Tx/>
              <a:buChar char="-"/>
            </a:pP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Ensaio </a:t>
            </a:r>
            <a:r>
              <a:rPr lang="pt-BR" dirty="0" err="1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Lottman</a:t>
            </a: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Modificado (RRT) </a:t>
            </a:r>
          </a:p>
          <a:p>
            <a:pPr marL="114300" indent="0" algn="just">
              <a:buNone/>
            </a:pP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- Seguindo as especificações AASHTO T 283-89 e ASTM D4867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14" y="1304088"/>
            <a:ext cx="2232248" cy="21069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5188249" cy="153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3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7138988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Revisão Bibliográfica, onde serão abordados os seguintes temas:</a:t>
            </a:r>
          </a:p>
          <a:p>
            <a:pPr algn="just"/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Materiais para execução de misturas asfálticas;</a:t>
            </a:r>
          </a:p>
          <a:p>
            <a:pPr marL="285750" indent="-285750" algn="just"/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Métodos de Ensaio;</a:t>
            </a:r>
          </a:p>
          <a:p>
            <a:pPr indent="-342900" algn="just">
              <a:buFontTx/>
              <a:buChar char="-"/>
            </a:pP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Propriedades Mecânicas;</a:t>
            </a:r>
          </a:p>
          <a:p>
            <a:pPr marL="285750" indent="-285750" algn="just"/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Adesividade;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5" y="3924429"/>
            <a:ext cx="2948724" cy="17720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>
            <a:noAutofit/>
          </a:bodyPr>
          <a:lstStyle/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Laboratório de Engenharia Civil por disponibilizar o espaço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funcionário Marcos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pelos auxílios que serão prestados.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André Luiz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Bock e a Professora Daiana Frank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Bruxel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orientações, que muito tem auxiliado no desenvolvimento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5797108"/>
            <a:ext cx="7128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sz="2200" u="sng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geohs.eng.civil@gmail.com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AVALIAÇÃO LABORATORIAL DE MISTURAS ASFÁLTICAS COM ADIÇÃO DE DOPE E CAL HIDRATADA PARA MELHORIA DE ADESIVIDADE: ESTUDO DE </a:t>
            </a:r>
            <a:r>
              <a:rPr lang="pt-BR" sz="2800" b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</a:p>
          <a:p>
            <a:pPr algn="ctr"/>
            <a:endParaRPr lang="pt-BR" sz="2800" b="1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4971161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Geovani Henrique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André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Luiz Bock</a:t>
            </a: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indent="-342900" algn="just"/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Falta </a:t>
            </a:r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de adesividade do ligante ao agregado</a:t>
            </a:r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pt-BR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Desagregação do revestimento, facilitando infiltração ao pavimento;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6389712" cy="27870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755576" y="63849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Fonte: Greca Asfaltos</a:t>
            </a:r>
            <a:endParaRPr lang="pt-BR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5353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da Pesquisa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77046"/>
            <a:ext cx="7138988" cy="5148355"/>
          </a:xfrm>
        </p:spPr>
        <p:txBody>
          <a:bodyPr>
            <a:normAutofit/>
          </a:bodyPr>
          <a:lstStyle/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pt-BR" sz="2400" b="1" i="1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Objetivo Geral</a:t>
            </a: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Analisar através de ensaios laboratoriais possíveis deficiências de adesividade entre ligante asfáltico e agregados minerais em uma mistura asfáltica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projetada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com ligante asfáltico convencional (CAP 50/70) e empregada em obras correntes de pavimentação na região de Santa Rosa – RS.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3231"/>
            <a:ext cx="1628066" cy="19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5353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da Pesquisa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77046"/>
            <a:ext cx="7138988" cy="51483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Objetivos Específicos</a:t>
            </a:r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/>
            <a:r>
              <a:rPr lang="pt-BR" sz="2400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Realizar analises laboratoriais com a mistura projetada:</a:t>
            </a:r>
          </a:p>
          <a:p>
            <a:pPr lvl="0"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Ensaio visual de Adesividade ligante-agregado segundo norma rodoviária DNER-ME 078/94;</a:t>
            </a:r>
          </a:p>
          <a:p>
            <a:pPr lvl="0"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Ensaios de Dano por Umidade Induzida (DUI) para avaliar o grau do problema (falta de adesividade);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De forma comparativa, definir as características mecânicas da mistura através de ensaios de Módulo de Resiliência (MR) e Resistência por Compressão Diametral (RT);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5353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da Pesquisa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77046"/>
            <a:ext cx="7138988" cy="5148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sz="2400" b="1" i="1" dirty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Objetivos Específicos</a:t>
            </a:r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/>
            <a:r>
              <a:rPr lang="pt-BR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Avaliar possíveis alternativas de contorno ao problema:</a:t>
            </a:r>
          </a:p>
          <a:p>
            <a:endParaRPr lang="pt-B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buFont typeface="Wingdings" pitchFamily="2" charset="2"/>
              <a:buChar char="q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Substituição do aditivo químico (Dope) por cal hidratada (Tipo de cal – Dolomítica e Calcítica);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0" indent="-342900">
              <a:buFont typeface="Wingdings" pitchFamily="2" charset="2"/>
              <a:buChar char="q"/>
            </a:pPr>
            <a:r>
              <a:rPr lang="pt-BR" u="sng" dirty="0">
                <a:latin typeface="Times New Roman" pitchFamily="18" charset="0"/>
                <a:cs typeface="Times New Roman" pitchFamily="18" charset="0"/>
              </a:rPr>
              <a:t>Reformulação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do projeto de mistura asfáltica com substituição do Ligante convencional (CAP 50/70) por ligante modificado por polímero (CAP 60/85);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uestões de Pesquisa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Questão Principal</a:t>
            </a: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pt-BR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Qual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dos compostos, aditivo químico (dope) e ou pulverulento (cal hidratada), em quantidade adequada, entre o CAP 50/70 (convencional) e CAP 60/85 (modificado com polímero), surtirá a melhor adesividade da mistura em estudo? </a:t>
            </a:r>
            <a:endParaRPr lang="pt-BR" dirty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8044"/>
            <a:ext cx="1396196" cy="18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5353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uestões de Pesquisa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6989"/>
            <a:ext cx="7138988" cy="5148355"/>
          </a:xfrm>
        </p:spPr>
        <p:txBody>
          <a:bodyPr>
            <a:normAutofit fontScale="55000" lnSpcReduction="20000"/>
          </a:bodyPr>
          <a:lstStyle/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4000" b="1" i="1" dirty="0" smtClean="0">
                <a:solidFill>
                  <a:srgbClr val="00152A"/>
                </a:solidFill>
                <a:latin typeface="Times New Roman" pitchFamily="18" charset="0"/>
                <a:cs typeface="Times New Roman" pitchFamily="18" charset="0"/>
              </a:rPr>
              <a:t>Questão Secundárias</a:t>
            </a: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120000"/>
              </a:lnSpc>
            </a:pP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Ocorrendo deficiência de adesividade entre o ligante asfáltico e o agregado mineral, qual o nível do problema apresentado pela mistura asfáltica a ser analisada?</a:t>
            </a:r>
          </a:p>
          <a:p>
            <a:pPr lvl="0" indent="-342900" algn="just">
              <a:lnSpc>
                <a:spcPct val="120000"/>
              </a:lnSpc>
            </a:pPr>
            <a:endParaRPr lang="pt-BR" sz="40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120000"/>
              </a:lnSpc>
            </a:pP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 utilização de aditivo químico melhorador de adesividade (Dope) vem a ser a melhor solução para o caso analisado? E quais as possíveis alternativas?</a:t>
            </a:r>
          </a:p>
          <a:p>
            <a:pPr lvl="0" indent="-342900" algn="just">
              <a:lnSpc>
                <a:spcPct val="120000"/>
              </a:lnSpc>
            </a:pPr>
            <a:endParaRPr lang="pt-BR" sz="40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lnSpc>
                <a:spcPct val="120000"/>
              </a:lnSpc>
            </a:pP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Após a análise do caso em estudo, através de diferentes alternativas empregadas, qual será a melhor em termos técnicos e financeiros?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5353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Materiais </a:t>
            </a:r>
            <a:r>
              <a:rPr lang="pt-BR" b="1" dirty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e Procedimentos </a:t>
            </a:r>
            <a:r>
              <a:rPr lang="pt-BR" b="1" dirty="0" smtClean="0">
                <a:solidFill>
                  <a:srgbClr val="2D427F"/>
                </a:solidFill>
                <a:latin typeface="Times New Roman" pitchFamily="18" charset="0"/>
                <a:cs typeface="Times New Roman" pitchFamily="18" charset="0"/>
              </a:rPr>
              <a:t>Laboratoriais</a:t>
            </a:r>
            <a:endParaRPr lang="pt-BR" b="1" dirty="0">
              <a:solidFill>
                <a:srgbClr val="2D427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6989"/>
            <a:ext cx="7138988" cy="5148355"/>
          </a:xfrm>
        </p:spPr>
        <p:txBody>
          <a:bodyPr>
            <a:normAutofit/>
          </a:bodyPr>
          <a:lstStyle/>
          <a:p>
            <a:pPr indent="-342900" algn="just"/>
            <a:endParaRPr lang="pt-BR" dirty="0" smtClean="0">
              <a:solidFill>
                <a:srgbClr val="00152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Agregado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Mineral de origem basáltica de formação Serra Geral;</a:t>
            </a:r>
          </a:p>
          <a:p>
            <a:pPr marL="285750" indent="-285750" algn="just"/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Planterra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Pavimentações LTDA, Localizada em Santa Rosa RS;</a:t>
            </a:r>
          </a:p>
          <a:p>
            <a:pPr marL="285750" indent="-28575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Procedimentos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laboratorial e de ordem quantitativa;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0343"/>
            <a:ext cx="2617456" cy="230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11252" y="6439507"/>
            <a:ext cx="1486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Reichert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2004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 explicativo em seta para baixo 19"/>
          <p:cNvSpPr/>
          <p:nvPr/>
        </p:nvSpPr>
        <p:spPr>
          <a:xfrm>
            <a:off x="3605598" y="4096601"/>
            <a:ext cx="792087" cy="317748"/>
          </a:xfrm>
          <a:prstGeom prst="downArrowCallou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Santa Rosa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697</Words>
  <Application>Microsoft Office PowerPoint</Application>
  <PresentationFormat>Apresentação na tela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Adjacência</vt:lpstr>
      <vt:lpstr>Apresentação do PowerPoint</vt:lpstr>
      <vt:lpstr>Apresentação do PowerPoint</vt:lpstr>
      <vt:lpstr>Introdução</vt:lpstr>
      <vt:lpstr>Objetivos da Pesquisa</vt:lpstr>
      <vt:lpstr>Objetivos da Pesquisa</vt:lpstr>
      <vt:lpstr>Objetivos da Pesquisa</vt:lpstr>
      <vt:lpstr>Questões de Pesquisa</vt:lpstr>
      <vt:lpstr>Questões de Pesquisa</vt:lpstr>
      <vt:lpstr>Materiais e Procedimentos Laboratoriais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Bile</cp:lastModifiedBy>
  <cp:revision>49</cp:revision>
  <cp:lastPrinted>2016-07-13T19:15:54Z</cp:lastPrinted>
  <dcterms:created xsi:type="dcterms:W3CDTF">2016-07-06T18:56:15Z</dcterms:created>
  <dcterms:modified xsi:type="dcterms:W3CDTF">2016-09-27T03:33:36Z</dcterms:modified>
</cp:coreProperties>
</file>