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3"/>
  </p:notesMasterIdLst>
  <p:sldIdLst>
    <p:sldId id="264" r:id="rId2"/>
    <p:sldId id="268" r:id="rId3"/>
    <p:sldId id="269" r:id="rId4"/>
    <p:sldId id="265" r:id="rId5"/>
    <p:sldId id="271" r:id="rId6"/>
    <p:sldId id="272" r:id="rId7"/>
    <p:sldId id="266" r:id="rId8"/>
    <p:sldId id="274" r:id="rId9"/>
    <p:sldId id="273" r:id="rId10"/>
    <p:sldId id="267" r:id="rId11"/>
    <p:sldId id="270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4292">
          <p15:clr>
            <a:srgbClr val="A4A3A4"/>
          </p15:clr>
        </p15:guide>
        <p15:guide id="4" pos="478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427F"/>
    <a:srgbClr val="283B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40" autoAdjust="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  <p:guide orient="horz" pos="4292"/>
        <p:guide pos="478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3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F968BB-6FC2-4CA9-8EBE-AB1B8B8BFADF}" type="datetimeFigureOut">
              <a:rPr lang="pt-BR" smtClean="0"/>
              <a:t>24/09/2016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B1EA9-B3CE-47FB-998B-EF77235BA5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447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24/09/2016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24/09/2016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24/09/2016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24/09/2016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24/09/2016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24/09/2016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24/09/2016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24/09/2016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24/09/2016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24/09/2016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24/09/2016</a:t>
            </a:fld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B8F2E0D-DA43-4C78-A1C0-9D074586C18A}" type="datetimeFigureOut">
              <a:rPr lang="pt-BR" smtClean="0"/>
              <a:t>24/09/2016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microsoft.com/office/2007/relationships/hdphoto" Target="../media/hdphoto5.wdp"/><Relationship Id="rId2" Type="http://schemas.openxmlformats.org/officeDocument/2006/relationships/hyperlink" Target="mailto:kirschnerfelipe@gmail.com" TargetMode="External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microsoft.com/office/2007/relationships/hdphoto" Target="../media/hdphoto4.wdp"/><Relationship Id="rId4" Type="http://schemas.microsoft.com/office/2007/relationships/hdphoto" Target="../media/hdphoto2.wdp"/><Relationship Id="rId9" Type="http://schemas.openxmlformats.org/officeDocument/2006/relationships/image" Target="../media/image14.png"/><Relationship Id="rId1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jpe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0.wmf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95" y="1362078"/>
            <a:ext cx="5495922" cy="549592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95536" y="188640"/>
            <a:ext cx="72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UNIVERSIDADE REGIONAL DO NOROESTE DO ESTADO DO RIO GRANDE DO SUL</a:t>
            </a:r>
            <a:endParaRPr lang="pt-BR" sz="1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14654" y="693584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PEC III –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Terceiro Painel Temático das Pesquisas da Engenharia Civil da UNIJUÍ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1331640" y="496417"/>
            <a:ext cx="5184576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5634952"/>
            <a:ext cx="1152127" cy="1055310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285" y="1352739"/>
            <a:ext cx="1375913" cy="1375913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285" y="-22143"/>
            <a:ext cx="1375911" cy="1373126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5478993"/>
            <a:ext cx="1376322" cy="1376322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4107391"/>
            <a:ext cx="1371602" cy="1371602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2732164"/>
            <a:ext cx="1374019" cy="1374019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520613"/>
            <a:ext cx="1527168" cy="120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24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Considerações Finais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1" y="1600200"/>
            <a:ext cx="7138988" cy="4800600"/>
          </a:xfrm>
        </p:spPr>
        <p:txBody>
          <a:bodyPr/>
          <a:lstStyle/>
          <a:p>
            <a:pPr marL="114300" indent="608013" algn="just">
              <a:buNone/>
            </a:pPr>
            <a:r>
              <a:rPr lang="pt-BR" altLang="pt-BR" sz="2400" dirty="0">
                <a:latin typeface="Times New Roman" pitchFamily="18" charset="0"/>
                <a:cs typeface="Times New Roman" pitchFamily="18" charset="0"/>
              </a:rPr>
              <a:t>Principal objetivo alcançado com a execução de </a:t>
            </a:r>
            <a:r>
              <a:rPr lang="pt-BR" altLang="pt-BR" sz="2400" dirty="0" smtClean="0">
                <a:latin typeface="Times New Roman" pitchFamily="18" charset="0"/>
                <a:cs typeface="Times New Roman" pitchFamily="18" charset="0"/>
              </a:rPr>
              <a:t>SPT-T com </a:t>
            </a:r>
            <a:r>
              <a:rPr lang="pt-BR" altLang="pt-BR" sz="2400" dirty="0">
                <a:latin typeface="Times New Roman" pitchFamily="18" charset="0"/>
                <a:cs typeface="Times New Roman" pitchFamily="18" charset="0"/>
              </a:rPr>
              <a:t>resultados </a:t>
            </a:r>
            <a:r>
              <a:rPr lang="pt-BR" altLang="pt-BR" sz="2400" dirty="0" smtClean="0">
                <a:latin typeface="Times New Roman" pitchFamily="18" charset="0"/>
                <a:cs typeface="Times New Roman" pitchFamily="18" charset="0"/>
              </a:rPr>
              <a:t>coerentes</a:t>
            </a:r>
            <a:endParaRPr lang="pt-BR" altLang="pt-BR" sz="2400" dirty="0">
              <a:latin typeface="Times New Roman" pitchFamily="18" charset="0"/>
              <a:cs typeface="Times New Roman" pitchFamily="18" charset="0"/>
            </a:endParaRPr>
          </a:p>
          <a:p>
            <a:pPr marL="114300" indent="608013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608013" algn="just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Devido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sua simplicidade e utilidade, o ensaio SPT-T, deverá ter seu uso incrementado na pratica da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engenharia de fundações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sua normatização é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necessária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608013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608013" algn="just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continuidade dos ensaios de SPT-T em solos residuais de basalto de Ijuí será uma ferramenta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adicional para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determinação de parâmetros de torque de solos residuais,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contribuindo para a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otimização e qualificação dos projetos de fundações na região noroeste do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RS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93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Agradecimentos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1" y="1600200"/>
            <a:ext cx="7138988" cy="4421088"/>
          </a:xfrm>
        </p:spPr>
        <p:txBody>
          <a:bodyPr/>
          <a:lstStyle/>
          <a:p>
            <a:pPr algn="ctr">
              <a:buFont typeface="Arial" charset="0"/>
              <a:buChar char="•"/>
            </a:pPr>
            <a:r>
              <a:rPr lang="pt-BR" altLang="en-US" sz="2400" dirty="0"/>
              <a:t>Ao MEC/</a:t>
            </a:r>
            <a:r>
              <a:rPr lang="pt-BR" altLang="en-US" sz="2400" dirty="0" err="1"/>
              <a:t>SESu</a:t>
            </a:r>
            <a:r>
              <a:rPr lang="pt-BR" altLang="en-US" sz="2400" dirty="0"/>
              <a:t> pela participação no Grupo PET</a:t>
            </a:r>
            <a:endParaRPr lang="pt-BR" altLang="pt-BR" sz="2400" dirty="0"/>
          </a:p>
          <a:p>
            <a:pPr algn="ctr">
              <a:buFont typeface="Arial" charset="0"/>
              <a:buChar char="•"/>
            </a:pPr>
            <a:r>
              <a:rPr lang="pt-BR" altLang="pt-BR" sz="2400" dirty="0"/>
              <a:t>Ao LEC – Laboratório de Engenharia Civil da UNIJUÍ</a:t>
            </a:r>
          </a:p>
          <a:p>
            <a:pPr algn="ctr">
              <a:buFont typeface="Arial" charset="0"/>
              <a:buChar char="•"/>
            </a:pPr>
            <a:r>
              <a:rPr lang="pt-BR" altLang="pt-BR" sz="2400" dirty="0"/>
              <a:t> empresa </a:t>
            </a:r>
            <a:r>
              <a:rPr lang="pt-BR" altLang="pt-BR" sz="2400" dirty="0" err="1"/>
              <a:t>Minerag</a:t>
            </a:r>
            <a:endParaRPr lang="pt-BR" altLang="pt-BR" sz="2400" dirty="0"/>
          </a:p>
          <a:p>
            <a:pPr marL="114300" indent="608013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67544" y="6021288"/>
            <a:ext cx="7128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e-mail para contato: </a:t>
            </a:r>
            <a:r>
              <a:rPr lang="pt-BR" dirty="0">
                <a:hlinkClick r:id="rId2"/>
              </a:rPr>
              <a:t>kirschnerfelipe@gmail.com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pic>
        <p:nvPicPr>
          <p:cNvPr id="14" name="Imagem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33666"/>
            <a:ext cx="1857768" cy="95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232" y="4727428"/>
            <a:ext cx="2900635" cy="9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m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470730"/>
            <a:ext cx="2098833" cy="101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319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99" y="5634952"/>
            <a:ext cx="1172141" cy="117214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95536" y="188640"/>
            <a:ext cx="72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UNIVERSIDADE REGIONAL DO NOROESTE DO ESTADO DO RIO GRANDE DO SUL</a:t>
            </a:r>
            <a:endParaRPr lang="pt-BR" sz="1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44126" y="958904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PEC III –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Terceiro Painel Temático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das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Pesquisas da Engenharia Civil da UNIJUÍ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1331640" y="496417"/>
            <a:ext cx="5184576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395536" y="2276872"/>
            <a:ext cx="72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ANÁLISE DE SONDAGENS SPT-T EM SOLOS RESIDUAIS DE BASALTO NA CIDADE DE IJUÍ-RS</a:t>
            </a:r>
            <a:endParaRPr lang="pt-B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310704" y="4767367"/>
            <a:ext cx="7200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Felipe Feron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Kirschner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(bolsista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PET)</a:t>
            </a:r>
          </a:p>
          <a:p>
            <a:pPr algn="ctr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Carla </a:t>
            </a:r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Coppeti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Gabriel </a:t>
            </a:r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Immich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2000" dirty="0">
                <a:latin typeface="Times New Roman" pitchFamily="18" charset="0"/>
                <a:cs typeface="Times New Roman" panose="02020603050405020304" pitchFamily="18" charset="0"/>
              </a:rPr>
              <a:t>b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olsista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PIBIC/UNIJUÍ)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Luciana Machado Cardoso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(bolsista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PET)</a:t>
            </a:r>
          </a:p>
          <a:p>
            <a:pPr algn="ctr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Me. Carlos Alberto Simões Pires </a:t>
            </a:r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Wayhs</a:t>
            </a: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285" y="1352739"/>
            <a:ext cx="1375913" cy="1375913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285" y="-22143"/>
            <a:ext cx="1375911" cy="1373126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5478993"/>
            <a:ext cx="1376322" cy="1376322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4107391"/>
            <a:ext cx="1371602" cy="1371602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2732164"/>
            <a:ext cx="1374019" cy="1374019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520613"/>
            <a:ext cx="1527168" cy="120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2996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Introdução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052" y="1368353"/>
            <a:ext cx="7139136" cy="4800600"/>
          </a:xfrm>
        </p:spPr>
        <p:txBody>
          <a:bodyPr>
            <a:normAutofit lnSpcReduction="10000"/>
          </a:bodyPr>
          <a:lstStyle/>
          <a:p>
            <a:pPr marL="114300" indent="608013" algn="just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projeto de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uma fundação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necessita-se conhecer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local onde será implementada a obra e suas cargas de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atuantes</a:t>
            </a:r>
          </a:p>
          <a:p>
            <a:pPr marL="114300" indent="0" algn="just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just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Vários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métodos de projeto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literatura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cabe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 engenheiro definir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aquele que irá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proporcionar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melhor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 técnico e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econômico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608013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608013" algn="just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SPT -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ferramenta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importante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utilizada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 escolha da melhor solução de fundação</a:t>
            </a:r>
          </a:p>
          <a:p>
            <a:pPr marL="114300" indent="608013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608013" algn="just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Pesquisa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procura verificar numericamente e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experimentalmente as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semelhanças e diferenças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envolvidas ensaios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SPT e STP-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75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Justificativa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7138988" cy="4800600"/>
          </a:xfrm>
        </p:spPr>
        <p:txBody>
          <a:bodyPr>
            <a:normAutofit/>
          </a:bodyPr>
          <a:lstStyle/>
          <a:p>
            <a:pPr marL="11430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pt-BR" sz="2400" dirty="0" smtClean="0">
                <a:latin typeface="Times New Roman"/>
                <a:ea typeface="Calibri"/>
                <a:cs typeface="Times New Roman"/>
              </a:rPr>
              <a:t>	</a:t>
            </a:r>
            <a:r>
              <a:rPr lang="pt-BR" sz="2400" dirty="0" smtClean="0">
                <a:latin typeface="Times New Roman"/>
                <a:ea typeface="Calibri"/>
                <a:cs typeface="Times New Roman"/>
              </a:rPr>
              <a:t>O projeto de fundações é</a:t>
            </a:r>
            <a:r>
              <a:rPr lang="pt-BR" sz="24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pt-BR" sz="2400" dirty="0">
                <a:latin typeface="Times New Roman"/>
                <a:ea typeface="Calibri"/>
                <a:cs typeface="Times New Roman"/>
              </a:rPr>
              <a:t>muito dependente dos resultados do ensaio do </a:t>
            </a:r>
            <a:r>
              <a:rPr lang="pt-BR" sz="2400" dirty="0" smtClean="0">
                <a:latin typeface="Times New Roman"/>
                <a:ea typeface="Calibri"/>
                <a:cs typeface="Times New Roman"/>
              </a:rPr>
              <a:t>SPT - importante aperfeiçoar métodos </a:t>
            </a:r>
            <a:r>
              <a:rPr lang="pt-BR" sz="2400" dirty="0">
                <a:latin typeface="Times New Roman"/>
                <a:ea typeface="Calibri"/>
                <a:cs typeface="Times New Roman"/>
              </a:rPr>
              <a:t>de investigação e elaboração de </a:t>
            </a:r>
            <a:r>
              <a:rPr lang="pt-BR" sz="2400" dirty="0" smtClean="0">
                <a:latin typeface="Times New Roman"/>
                <a:ea typeface="Calibri"/>
                <a:cs typeface="Times New Roman"/>
              </a:rPr>
              <a:t>projetos</a:t>
            </a:r>
            <a:endParaRPr lang="pt-BR" sz="2400" dirty="0" smtClean="0">
              <a:latin typeface="Times New Roman"/>
              <a:ea typeface="Calibri"/>
              <a:cs typeface="Times New Roman"/>
            </a:endParaRPr>
          </a:p>
          <a:p>
            <a:pPr marL="11430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pt-BR" sz="2400" dirty="0" smtClean="0">
                <a:latin typeface="Times New Roman"/>
                <a:ea typeface="Calibri"/>
                <a:cs typeface="Times New Roman"/>
              </a:rPr>
              <a:t>	</a:t>
            </a:r>
            <a:r>
              <a:rPr lang="pt-BR" sz="2400" dirty="0" smtClean="0">
                <a:latin typeface="Times New Roman"/>
                <a:ea typeface="Calibri"/>
                <a:cs typeface="Times New Roman"/>
              </a:rPr>
              <a:t>Inserção </a:t>
            </a:r>
            <a:r>
              <a:rPr lang="pt-BR" sz="2400" dirty="0">
                <a:latin typeface="Times New Roman"/>
                <a:ea typeface="Calibri"/>
                <a:cs typeface="Times New Roman"/>
              </a:rPr>
              <a:t>da ferramenta de torção ao </a:t>
            </a:r>
            <a:r>
              <a:rPr lang="pt-BR" sz="2400" dirty="0" smtClean="0">
                <a:latin typeface="Times New Roman"/>
                <a:ea typeface="Calibri"/>
                <a:cs typeface="Times New Roman"/>
              </a:rPr>
              <a:t>SPT -  poderá </a:t>
            </a:r>
            <a:r>
              <a:rPr lang="pt-BR" sz="2400" dirty="0">
                <a:latin typeface="Times New Roman"/>
                <a:ea typeface="Calibri"/>
                <a:cs typeface="Times New Roman"/>
              </a:rPr>
              <a:t>resultar </a:t>
            </a:r>
            <a:r>
              <a:rPr lang="pt-BR" sz="2400" dirty="0" smtClean="0">
                <a:latin typeface="Times New Roman"/>
                <a:ea typeface="Calibri"/>
                <a:cs typeface="Times New Roman"/>
              </a:rPr>
              <a:t>na melhoria na qualidade </a:t>
            </a:r>
            <a:r>
              <a:rPr lang="pt-BR" sz="2400" dirty="0" smtClean="0">
                <a:latin typeface="Times New Roman"/>
                <a:ea typeface="Calibri"/>
                <a:cs typeface="Times New Roman"/>
              </a:rPr>
              <a:t>do </a:t>
            </a:r>
            <a:r>
              <a:rPr lang="pt-BR" sz="2400" dirty="0" smtClean="0">
                <a:latin typeface="Times New Roman"/>
                <a:ea typeface="Calibri"/>
                <a:cs typeface="Times New Roman"/>
              </a:rPr>
              <a:t>ensaio</a:t>
            </a:r>
            <a:endParaRPr lang="pt-BR" sz="2400" dirty="0" smtClean="0">
              <a:latin typeface="Times New Roman"/>
              <a:ea typeface="Calibri"/>
              <a:cs typeface="Times New Roman"/>
            </a:endParaRPr>
          </a:p>
          <a:p>
            <a:pPr marL="11430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pt-BR" sz="2400" dirty="0" smtClean="0">
                <a:latin typeface="Times New Roman"/>
                <a:ea typeface="Calibri"/>
                <a:cs typeface="Times New Roman"/>
              </a:rPr>
              <a:t>	O aprimoramento de métodos semi-empíricos de investigação de fundação deve ser acompanhado da devida normatização do SPT-T a partir da NBR 6484/2001 (dos ensaios SPT)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37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SPT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600200"/>
            <a:ext cx="7138988" cy="463352"/>
          </a:xfrm>
        </p:spPr>
        <p:txBody>
          <a:bodyPr>
            <a:normAutofit/>
          </a:bodyPr>
          <a:lstStyle/>
          <a:p>
            <a:pPr marL="114300" indent="608013" algn="ctr">
              <a:buNone/>
            </a:pPr>
            <a:r>
              <a:rPr lang="pt-BR" sz="2400" dirty="0" smtClean="0"/>
              <a:t>Standard </a:t>
            </a:r>
            <a:r>
              <a:rPr lang="pt-BR" sz="2400" dirty="0" err="1"/>
              <a:t>Penetration</a:t>
            </a:r>
            <a:r>
              <a:rPr lang="pt-BR" sz="2400" dirty="0"/>
              <a:t> Test (SPT</a:t>
            </a:r>
            <a:r>
              <a:rPr lang="pt-BR" sz="2400" dirty="0" smtClean="0"/>
              <a:t>)</a:t>
            </a:r>
          </a:p>
          <a:p>
            <a:pPr marL="114300" indent="608013" algn="ctr">
              <a:buNone/>
            </a:pPr>
            <a:endParaRPr lang="pt-BR" sz="2400" dirty="0" smtClean="0"/>
          </a:p>
          <a:p>
            <a:pPr marL="114300" indent="608013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pic>
        <p:nvPicPr>
          <p:cNvPr id="20" name="Imagem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7" t="30151" r="61684" b="12372"/>
          <a:stretch>
            <a:fillRect/>
          </a:stretch>
        </p:blipFill>
        <p:spPr>
          <a:xfrm>
            <a:off x="348809" y="2201069"/>
            <a:ext cx="3420134" cy="4092356"/>
          </a:xfrm>
          <a:prstGeom prst="rect">
            <a:avLst/>
          </a:prstGeom>
          <a:noFill/>
        </p:spPr>
      </p:pic>
      <p:sp>
        <p:nvSpPr>
          <p:cNvPr id="21" name="Espaço Reservado para Conteúdo 2"/>
          <p:cNvSpPr txBox="1">
            <a:spLocks/>
          </p:cNvSpPr>
          <p:nvPr/>
        </p:nvSpPr>
        <p:spPr>
          <a:xfrm>
            <a:off x="3707904" y="2695561"/>
            <a:ext cx="3888432" cy="310337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Ferramenta Popular</a:t>
            </a:r>
          </a:p>
          <a:p>
            <a:pPr algn="just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Equipamento Simples</a:t>
            </a:r>
          </a:p>
          <a:p>
            <a:pPr algn="just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Baixo Custo</a:t>
            </a:r>
          </a:p>
          <a:p>
            <a:pPr algn="just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Obtenção de um valor numérico para resistência (NSPT).</a:t>
            </a:r>
          </a:p>
          <a:p>
            <a:pPr algn="just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Amostras de solo a cada metro.</a:t>
            </a:r>
          </a:p>
          <a:p>
            <a:pPr marL="114300" indent="608013" algn="ctr">
              <a:buFont typeface="Arial" pitchFamily="34" charset="0"/>
              <a:buNone/>
            </a:pPr>
            <a:endParaRPr lang="pt-BR" sz="2400" dirty="0" smtClean="0"/>
          </a:p>
          <a:p>
            <a:pPr marL="114300" indent="608013" algn="just">
              <a:buFont typeface="Arial" pitchFamily="34" charset="0"/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27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SPT-T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7138988" cy="4800600"/>
          </a:xfrm>
        </p:spPr>
        <p:txBody>
          <a:bodyPr/>
          <a:lstStyle/>
          <a:p>
            <a:pPr marL="114300" indent="608013" algn="just">
              <a:buNone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Standard </a:t>
            </a:r>
            <a:r>
              <a:rPr lang="pt-BR" sz="2400" dirty="0" err="1">
                <a:latin typeface="Times New Roman" pitchFamily="18" charset="0"/>
                <a:cs typeface="Times New Roman" pitchFamily="18" charset="0"/>
              </a:rPr>
              <a:t>Penetration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 Test </a:t>
            </a:r>
            <a:r>
              <a:rPr lang="pt-BR" sz="2400" dirty="0" err="1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 Torque </a:t>
            </a:r>
            <a:r>
              <a:rPr lang="pt-BR" sz="2400" dirty="0" err="1" smtClean="0">
                <a:latin typeface="Times New Roman" pitchFamily="18" charset="0"/>
                <a:cs typeface="Times New Roman" pitchFamily="18" charset="0"/>
              </a:rPr>
              <a:t>Measurements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(SPT-T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Dispositivo 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adicional ao método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SPT</a:t>
            </a:r>
          </a:p>
          <a:p>
            <a:pPr algn="just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Baixo 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custo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operacional</a:t>
            </a:r>
          </a:p>
          <a:p>
            <a:pPr algn="just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Refinamento e aprimoramento dos dados obtidos como: atrito lateral e atrito residual.</a:t>
            </a:r>
          </a:p>
          <a:p>
            <a:pPr marL="114300" indent="608013" algn="just">
              <a:buNone/>
            </a:pPr>
            <a:endParaRPr lang="pt-BR" sz="2400" dirty="0" smtClean="0"/>
          </a:p>
          <a:p>
            <a:pPr marL="114300" indent="608013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pic>
        <p:nvPicPr>
          <p:cNvPr id="14" name="Picture 4" descr="D:\ENGENHARIA CIVIL\1º Semestre 2016\TCC\torquimetros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124663"/>
            <a:ext cx="3312368" cy="2483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167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33989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556792"/>
            <a:ext cx="7606532" cy="4800600"/>
          </a:xfrm>
        </p:spPr>
        <p:txBody>
          <a:bodyPr/>
          <a:lstStyle/>
          <a:p>
            <a:pPr marL="114300" indent="608013">
              <a:buNone/>
            </a:pPr>
            <a:r>
              <a:rPr lang="pt-BR" altLang="pt-BR" sz="2400" dirty="0" smtClean="0"/>
              <a:t>Relatório de Sondagens SPT </a:t>
            </a:r>
            <a:r>
              <a:rPr lang="pt-BR" altLang="pt-BR" sz="2400" dirty="0"/>
              <a:t>e SPT-T do Campus Ijuí.</a:t>
            </a:r>
          </a:p>
          <a:p>
            <a:pPr marL="114300" indent="608013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608013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4" r="8902" b="56939"/>
          <a:stretch/>
        </p:blipFill>
        <p:spPr>
          <a:xfrm>
            <a:off x="1" y="2132856"/>
            <a:ext cx="7767260" cy="4536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093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556792"/>
            <a:ext cx="7138988" cy="4800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altLang="pt-BR" dirty="0">
                <a:latin typeface="Times New Roman" pitchFamily="18" charset="0"/>
                <a:cs typeface="Times New Roman" pitchFamily="18" charset="0"/>
              </a:rPr>
              <a:t>O ensaio de SPT e SPT-T, realizado no Campus da Universidade Regional do Noroeste do Estado do Rio Grande do Sul (UNIJUÍ), apresentou:</a:t>
            </a:r>
          </a:p>
          <a:p>
            <a:pPr marL="0" indent="0" algn="just">
              <a:buNone/>
            </a:pPr>
            <a:endParaRPr lang="en-US" altLang="pt-BR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altLang="pt-BR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pt-BR" dirty="0">
                <a:latin typeface="Times New Roman" pitchFamily="18" charset="0"/>
                <a:cs typeface="Times New Roman" pitchFamily="18" charset="0"/>
              </a:rPr>
              <a:t>) C</a:t>
            </a:r>
            <a:r>
              <a:rPr lang="pt-BR" altLang="pt-BR" dirty="0">
                <a:latin typeface="Times New Roman" pitchFamily="18" charset="0"/>
                <a:cs typeface="Times New Roman" pitchFamily="18" charset="0"/>
              </a:rPr>
              <a:t>amada superficial do solo sendo de solo argiloso plástico marrom avermelhado de consistência </a:t>
            </a:r>
            <a:r>
              <a:rPr lang="pt-BR" altLang="pt-BR" dirty="0" smtClean="0">
                <a:latin typeface="Times New Roman" pitchFamily="18" charset="0"/>
                <a:cs typeface="Times New Roman" pitchFamily="18" charset="0"/>
              </a:rPr>
              <a:t>média</a:t>
            </a:r>
            <a:endParaRPr lang="pt-BR" altLang="pt-BR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altLang="pt-BR" dirty="0">
                <a:latin typeface="Times New Roman" pitchFamily="18" charset="0"/>
                <a:cs typeface="Times New Roman" pitchFamily="18" charset="0"/>
              </a:rPr>
              <a:t>2)</a:t>
            </a:r>
            <a:r>
              <a:rPr lang="pt-BR" altLang="pt-BR" dirty="0">
                <a:latin typeface="Times New Roman" pitchFamily="18" charset="0"/>
                <a:cs typeface="Times New Roman" pitchFamily="18" charset="0"/>
              </a:rPr>
              <a:t> Ensaio foi paralisado na altura de 6,45m (NBR 6484/2001) pelo contato com a </a:t>
            </a:r>
            <a:r>
              <a:rPr lang="pt-BR" altLang="pt-BR" dirty="0" smtClean="0">
                <a:latin typeface="Times New Roman" pitchFamily="18" charset="0"/>
                <a:cs typeface="Times New Roman" pitchFamily="18" charset="0"/>
              </a:rPr>
              <a:t>rocha</a:t>
            </a:r>
            <a:endParaRPr lang="pt-BR" altLang="pt-BR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altLang="pt-BR" dirty="0">
                <a:latin typeface="Times New Roman" pitchFamily="18" charset="0"/>
                <a:cs typeface="Times New Roman" pitchFamily="18" charset="0"/>
              </a:rPr>
              <a:t>3)</a:t>
            </a:r>
            <a:r>
              <a:rPr lang="pt-BR" altLang="pt-BR" dirty="0">
                <a:latin typeface="Times New Roman" pitchFamily="18" charset="0"/>
                <a:cs typeface="Times New Roman" pitchFamily="18" charset="0"/>
              </a:rPr>
              <a:t> Pelo conceito de </a:t>
            </a:r>
            <a:r>
              <a:rPr lang="pt-BR" altLang="pt-BR" dirty="0" err="1">
                <a:latin typeface="Times New Roman" pitchFamily="18" charset="0"/>
                <a:cs typeface="Times New Roman" pitchFamily="18" charset="0"/>
              </a:rPr>
              <a:t>Neq</a:t>
            </a:r>
            <a:r>
              <a:rPr lang="pt-BR" altLang="pt-BR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pt-BR" altLang="pt-BR" dirty="0" err="1">
                <a:latin typeface="Times New Roman" pitchFamily="18" charset="0"/>
                <a:cs typeface="Times New Roman" pitchFamily="18" charset="0"/>
              </a:rPr>
              <a:t>Décourt</a:t>
            </a:r>
            <a:r>
              <a:rPr lang="pt-BR" altLang="pt-BR" dirty="0">
                <a:latin typeface="Times New Roman" pitchFamily="18" charset="0"/>
                <a:cs typeface="Times New Roman" pitchFamily="18" charset="0"/>
              </a:rPr>
              <a:t> ,1996 apud Mascarenhas 2003</a:t>
            </a:r>
            <a:r>
              <a:rPr lang="pt-BR" altLang="pt-BR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pt-BR" altLang="pt-BR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pt-BR" altLang="pt-BR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altLang="pt-BR" dirty="0" err="1" smtClean="0">
                <a:latin typeface="Times New Roman" pitchFamily="18" charset="0"/>
                <a:cs typeface="Times New Roman" pitchFamily="18" charset="0"/>
              </a:rPr>
              <a:t>Torquemax</a:t>
            </a:r>
            <a:r>
              <a:rPr lang="pt-BR" altLang="pt-BR" dirty="0" smtClean="0">
                <a:latin typeface="Times New Roman" pitchFamily="18" charset="0"/>
                <a:cs typeface="Times New Roman" pitchFamily="18" charset="0"/>
              </a:rPr>
              <a:t>/1,2      </a:t>
            </a:r>
            <a:r>
              <a:rPr lang="pt-BR" altLang="pt-BR" dirty="0">
                <a:latin typeface="Times New Roman" pitchFamily="18" charset="0"/>
                <a:cs typeface="Times New Roman" pitchFamily="18" charset="0"/>
              </a:rPr>
              <a:t>7,5     8,3    13,3   11,6   8,3    5,0</a:t>
            </a:r>
          </a:p>
          <a:p>
            <a:pPr marL="0" indent="0" algn="just">
              <a:buNone/>
            </a:pPr>
            <a:r>
              <a:rPr lang="en-US" altLang="pt-BR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pt-BR" dirty="0" err="1" smtClean="0">
                <a:latin typeface="Times New Roman" pitchFamily="18" charset="0"/>
                <a:cs typeface="Times New Roman" pitchFamily="18" charset="0"/>
              </a:rPr>
              <a:t>Nspt</a:t>
            </a:r>
            <a:r>
              <a:rPr lang="en-US" altLang="pt-BR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pt-BR" altLang="pt-BR" dirty="0">
                <a:latin typeface="Times New Roman" pitchFamily="18" charset="0"/>
                <a:cs typeface="Times New Roman" pitchFamily="18" charset="0"/>
              </a:rPr>
              <a:t>8,0   14,0    14,0   11,0   9,0    8,0 </a:t>
            </a:r>
          </a:p>
          <a:p>
            <a:pPr marL="114300" indent="608013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31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7138988" cy="4800600"/>
          </a:xfrm>
        </p:spPr>
        <p:txBody>
          <a:bodyPr/>
          <a:lstStyle/>
          <a:p>
            <a:pPr algn="just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defRPr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Índice do torque (TR) para solos residuais - valor médio =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0,94 semelhante 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ao citado em </a:t>
            </a:r>
            <a:r>
              <a:rPr lang="pt-BR" sz="2400" dirty="0" err="1">
                <a:latin typeface="Times New Roman" pitchFamily="18" charset="0"/>
                <a:cs typeface="Times New Roman" pitchFamily="18" charset="0"/>
              </a:rPr>
              <a:t>Decourt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 (1996)  com valores de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1,12.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pPr marL="114300" indent="608013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608013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81"/>
          <a:stretch>
            <a:fillRect/>
          </a:stretch>
        </p:blipFill>
        <p:spPr>
          <a:xfrm>
            <a:off x="911424" y="3068960"/>
            <a:ext cx="6413500" cy="25098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520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ência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Escritório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ê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Urbano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830</TotalTime>
  <Words>398</Words>
  <Application>Microsoft Office PowerPoint</Application>
  <PresentationFormat>Apresentação na tela (4:3)</PresentationFormat>
  <Paragraphs>57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Cambria</vt:lpstr>
      <vt:lpstr>Times New Roman</vt:lpstr>
      <vt:lpstr>Adjacência</vt:lpstr>
      <vt:lpstr>Apresentação do PowerPoint</vt:lpstr>
      <vt:lpstr>Apresentação do PowerPoint</vt:lpstr>
      <vt:lpstr>Introdução</vt:lpstr>
      <vt:lpstr>Justificativa</vt:lpstr>
      <vt:lpstr>SPT</vt:lpstr>
      <vt:lpstr>SPT-T</vt:lpstr>
      <vt:lpstr>Resultados</vt:lpstr>
      <vt:lpstr>Resultados</vt:lpstr>
      <vt:lpstr>Resultados</vt:lpstr>
      <vt:lpstr>Considerações Finais</vt:lpstr>
      <vt:lpstr>Agradecimentos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Windows User</dc:creator>
  <cp:lastModifiedBy>Engº Carlos Alberto Wayhs</cp:lastModifiedBy>
  <cp:revision>54</cp:revision>
  <cp:lastPrinted>2016-07-13T19:15:54Z</cp:lastPrinted>
  <dcterms:created xsi:type="dcterms:W3CDTF">2016-07-06T18:56:15Z</dcterms:created>
  <dcterms:modified xsi:type="dcterms:W3CDTF">2016-09-24T21:44:18Z</dcterms:modified>
</cp:coreProperties>
</file>