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4"/>
  </p:notesMasterIdLst>
  <p:sldIdLst>
    <p:sldId id="264" r:id="rId2"/>
    <p:sldId id="268" r:id="rId3"/>
    <p:sldId id="269" r:id="rId4"/>
    <p:sldId id="265" r:id="rId5"/>
    <p:sldId id="272" r:id="rId6"/>
    <p:sldId id="273" r:id="rId7"/>
    <p:sldId id="266" r:id="rId8"/>
    <p:sldId id="271" r:id="rId9"/>
    <p:sldId id="276" r:id="rId10"/>
    <p:sldId id="274" r:id="rId11"/>
    <p:sldId id="267" r:id="rId12"/>
    <p:sldId id="270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292">
          <p15:clr>
            <a:srgbClr val="A4A3A4"/>
          </p15:clr>
        </p15:guide>
        <p15:guide id="4" pos="478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27F"/>
    <a:srgbClr val="283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40" autoAdjust="0"/>
  </p:normalViewPr>
  <p:slideViewPr>
    <p:cSldViewPr>
      <p:cViewPr>
        <p:scale>
          <a:sx n="85" d="100"/>
          <a:sy n="85" d="100"/>
        </p:scale>
        <p:origin x="-1368" y="-62"/>
      </p:cViewPr>
      <p:guideLst>
        <p:guide orient="horz" pos="2160"/>
        <p:guide orient="horz" pos="4292"/>
        <p:guide pos="2880"/>
        <p:guide pos="47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3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fael%20Reinheimer\Desktop\ARTIGO\Boxplot%20Resist&#234;ncia_Psq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'[Boxplot Resistência_Psq.xls]Dados'!$C$4</c:f>
          <c:strCache>
            <c:ptCount val="1"/>
            <c:pt idx="0">
              <c:v>Análise de Resistência de Concreto (MPa)</c:v>
            </c:pt>
          </c:strCache>
        </c:strRef>
      </c:tx>
      <c:layout/>
      <c:overlay val="0"/>
      <c:txPr>
        <a:bodyPr/>
        <a:lstStyle/>
        <a:p>
          <a:pPr>
            <a:defRPr sz="18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82495142399007"/>
          <c:y val="8.2320874103719563E-2"/>
          <c:w val="0.85767438631752269"/>
          <c:h val="0.83030752355623838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'[Boxplot Resistência_Psq.xls]Calcs'!$B$45</c:f>
              <c:strCache>
                <c:ptCount val="1"/>
                <c:pt idx="0">
                  <c:v>Minimum</c:v>
                </c:pt>
              </c:strCache>
            </c:strRef>
          </c:tx>
          <c:spPr>
            <a:noFill/>
            <a:ln w="25400">
              <a:noFill/>
            </a:ln>
          </c:spPr>
          <c:invertIfNegative val="0"/>
          <c:cat>
            <c:strRef>
              <c:f>'[Boxplot Resistência_Psq.xls]Calcs'!$C$21:$L$21</c:f>
              <c:strCache>
                <c:ptCount val="2"/>
                <c:pt idx="0">
                  <c:v>R 7dias</c:v>
                </c:pt>
                <c:pt idx="1">
                  <c:v>R 28 dias</c:v>
                </c:pt>
              </c:strCache>
            </c:strRef>
          </c:cat>
          <c:val>
            <c:numRef>
              <c:f>'[Boxplot Resistência_Psq.xls]Calcs'!$C$45:$L$45</c:f>
              <c:numCache>
                <c:formatCode>General</c:formatCode>
                <c:ptCount val="2"/>
                <c:pt idx="0">
                  <c:v>29.49</c:v>
                </c:pt>
                <c:pt idx="1">
                  <c:v>32</c:v>
                </c:pt>
              </c:numCache>
            </c:numRef>
          </c:val>
        </c:ser>
        <c:ser>
          <c:idx val="3"/>
          <c:order val="1"/>
          <c:tx>
            <c:strRef>
              <c:f>'[Boxplot Resistência_Psq.xls]Calcs'!$B$46</c:f>
              <c:strCache>
                <c:ptCount val="1"/>
                <c:pt idx="0">
                  <c:v>First Quartile</c:v>
                </c:pt>
              </c:strCache>
            </c:strRef>
          </c:tx>
          <c:spPr>
            <a:noFill/>
            <a:ln w="25400">
              <a:noFill/>
            </a:ln>
          </c:spPr>
          <c:invertIfNegative val="0"/>
          <c:cat>
            <c:strRef>
              <c:f>'[Boxplot Resistência_Psq.xls]Calcs'!$C$21:$L$21</c:f>
              <c:strCache>
                <c:ptCount val="2"/>
                <c:pt idx="0">
                  <c:v>R 7dias</c:v>
                </c:pt>
                <c:pt idx="1">
                  <c:v>R 28 dias</c:v>
                </c:pt>
              </c:strCache>
            </c:strRef>
          </c:cat>
          <c:val>
            <c:numRef>
              <c:f>'[Boxplot Resistência_Psq.xls]Calcs'!$C$46:$L$46</c:f>
              <c:numCache>
                <c:formatCode>General</c:formatCode>
                <c:ptCount val="2"/>
                <c:pt idx="0">
                  <c:v>0.26249999999999929</c:v>
                </c:pt>
                <c:pt idx="1">
                  <c:v>6.5775000000000006</c:v>
                </c:pt>
              </c:numCache>
            </c:numRef>
          </c:val>
        </c:ser>
        <c:ser>
          <c:idx val="4"/>
          <c:order val="2"/>
          <c:tx>
            <c:strRef>
              <c:f>'[Boxplot Resistência_Psq.xls]Calcs'!$B$47</c:f>
              <c:strCache>
                <c:ptCount val="1"/>
                <c:pt idx="0">
                  <c:v>Second Quartile</c:v>
                </c:pt>
              </c:strCache>
            </c:strRef>
          </c:tx>
          <c:spPr>
            <a:solidFill>
              <a:srgbClr val="C0C0C0"/>
            </a:solidFill>
            <a:ln w="25400">
              <a:noFill/>
            </a:ln>
          </c:spPr>
          <c:invertIfNegative val="0"/>
          <c:cat>
            <c:strRef>
              <c:f>'[Boxplot Resistência_Psq.xls]Calcs'!$C$21:$L$21</c:f>
              <c:strCache>
                <c:ptCount val="2"/>
                <c:pt idx="0">
                  <c:v>R 7dias</c:v>
                </c:pt>
                <c:pt idx="1">
                  <c:v>R 28 dias</c:v>
                </c:pt>
              </c:strCache>
            </c:strRef>
          </c:cat>
          <c:val>
            <c:numRef>
              <c:f>'[Boxplot Resistência_Psq.xls]Calcs'!$C$47:$L$47</c:f>
              <c:numCache>
                <c:formatCode>General</c:formatCode>
                <c:ptCount val="2"/>
                <c:pt idx="0">
                  <c:v>4.6325000000000003</c:v>
                </c:pt>
                <c:pt idx="1">
                  <c:v>3.6674999999999969</c:v>
                </c:pt>
              </c:numCache>
            </c:numRef>
          </c:val>
        </c:ser>
        <c:ser>
          <c:idx val="5"/>
          <c:order val="3"/>
          <c:tx>
            <c:strRef>
              <c:f>'[Boxplot Resistência_Psq.xls]Calcs'!$B$48</c:f>
              <c:strCache>
                <c:ptCount val="1"/>
                <c:pt idx="0">
                  <c:v>Third Quartile</c:v>
                </c:pt>
              </c:strCache>
            </c:strRef>
          </c:tx>
          <c:spPr>
            <a:solidFill>
              <a:srgbClr val="C0C0C0"/>
            </a:solidFill>
            <a:ln w="25400">
              <a:noFill/>
            </a:ln>
          </c:spPr>
          <c:invertIfNegative val="0"/>
          <c:cat>
            <c:strRef>
              <c:f>'[Boxplot Resistência_Psq.xls]Calcs'!$C$21:$L$21</c:f>
              <c:strCache>
                <c:ptCount val="2"/>
                <c:pt idx="0">
                  <c:v>R 7dias</c:v>
                </c:pt>
                <c:pt idx="1">
                  <c:v>R 28 dias</c:v>
                </c:pt>
              </c:strCache>
            </c:strRef>
          </c:cat>
          <c:val>
            <c:numRef>
              <c:f>'[Boxplot Resistência_Psq.xls]Calcs'!$C$48:$L$48</c:f>
              <c:numCache>
                <c:formatCode>General</c:formatCode>
                <c:ptCount val="2"/>
                <c:pt idx="0">
                  <c:v>1.4400000000000048</c:v>
                </c:pt>
                <c:pt idx="1">
                  <c:v>2.8049999999999997</c:v>
                </c:pt>
              </c:numCache>
            </c:numRef>
          </c:val>
        </c:ser>
        <c:ser>
          <c:idx val="6"/>
          <c:order val="24"/>
          <c:tx>
            <c:strRef>
              <c:f>'[Boxplot Resistência_Psq.xls]Calcs'!$B$50</c:f>
              <c:strCache>
                <c:ptCount val="1"/>
                <c:pt idx="0">
                  <c:v>Maximum</c:v>
                </c:pt>
              </c:strCache>
            </c:strRef>
          </c:tx>
          <c:spPr>
            <a:noFill/>
            <a:ln w="25400">
              <a:noFill/>
            </a:ln>
          </c:spPr>
          <c:invertIfNegative val="0"/>
          <c:cat>
            <c:strRef>
              <c:f>'[Boxplot Resistência_Psq.xls]Calcs'!$C$21:$L$21</c:f>
              <c:strCache>
                <c:ptCount val="2"/>
                <c:pt idx="0">
                  <c:v>R 7dias</c:v>
                </c:pt>
                <c:pt idx="1">
                  <c:v>R 28 dias</c:v>
                </c:pt>
              </c:strCache>
            </c:strRef>
          </c:cat>
          <c:val>
            <c:numRef>
              <c:f>'[Boxplot Resistência_Psq.xls]Calcs'!$C$50:$L$50</c:f>
              <c:numCache>
                <c:formatCode>General</c:formatCode>
                <c:ptCount val="2"/>
                <c:pt idx="0">
                  <c:v>1E-300</c:v>
                </c:pt>
                <c:pt idx="1">
                  <c:v>1E-300</c:v>
                </c:pt>
              </c:numCache>
            </c:numRef>
          </c:val>
        </c:ser>
        <c:ser>
          <c:idx val="7"/>
          <c:order val="25"/>
          <c:tx>
            <c:strRef>
              <c:f>'[Boxplot Resistência_Psq.xls]Calcs'!$B$51</c:f>
              <c:strCache>
                <c:ptCount val="1"/>
                <c:pt idx="0">
                  <c:v>Fourth Quartile -</c:v>
                </c:pt>
              </c:strCache>
            </c:strRef>
          </c:tx>
          <c:spPr>
            <a:noFill/>
            <a:ln w="25400">
              <a:noFill/>
            </a:ln>
          </c:spPr>
          <c:invertIfNegative val="0"/>
          <c:cat>
            <c:strRef>
              <c:f>'[Boxplot Resistência_Psq.xls]Calcs'!$C$21:$L$21</c:f>
              <c:strCache>
                <c:ptCount val="2"/>
                <c:pt idx="0">
                  <c:v>R 7dias</c:v>
                </c:pt>
                <c:pt idx="1">
                  <c:v>R 28 dias</c:v>
                </c:pt>
              </c:strCache>
            </c:strRef>
          </c:cat>
          <c:val>
            <c:numRef>
              <c:f>'[Boxplot Resistência_Psq.xls]Calcs'!$C$51:$L$51</c:f>
              <c:numCache>
                <c:formatCode>General</c:formatCode>
                <c:ptCount val="2"/>
                <c:pt idx="0">
                  <c:v>1E-300</c:v>
                </c:pt>
                <c:pt idx="1">
                  <c:v>1E-300</c:v>
                </c:pt>
              </c:numCache>
            </c:numRef>
          </c:val>
        </c:ser>
        <c:ser>
          <c:idx val="8"/>
          <c:order val="26"/>
          <c:tx>
            <c:strRef>
              <c:f>'[Boxplot Resistência_Psq.xls]Calcs'!$B$52</c:f>
              <c:strCache>
                <c:ptCount val="1"/>
                <c:pt idx="0">
                  <c:v>Third Quartile -</c:v>
                </c:pt>
              </c:strCache>
            </c:strRef>
          </c:tx>
          <c:spPr>
            <a:solidFill>
              <a:srgbClr val="C0C0C0"/>
            </a:solidFill>
            <a:ln w="25400">
              <a:noFill/>
            </a:ln>
          </c:spPr>
          <c:invertIfNegative val="0"/>
          <c:cat>
            <c:strRef>
              <c:f>'[Boxplot Resistência_Psq.xls]Calcs'!$C$21:$L$21</c:f>
              <c:strCache>
                <c:ptCount val="2"/>
                <c:pt idx="0">
                  <c:v>R 7dias</c:v>
                </c:pt>
                <c:pt idx="1">
                  <c:v>R 28 dias</c:v>
                </c:pt>
              </c:strCache>
            </c:strRef>
          </c:cat>
          <c:val>
            <c:numRef>
              <c:f>'[Boxplot Resistência_Psq.xls]Calcs'!$C$52:$L$52</c:f>
              <c:numCache>
                <c:formatCode>General</c:formatCode>
                <c:ptCount val="2"/>
                <c:pt idx="0">
                  <c:v>1E-300</c:v>
                </c:pt>
                <c:pt idx="1">
                  <c:v>1E-300</c:v>
                </c:pt>
              </c:numCache>
            </c:numRef>
          </c:val>
        </c:ser>
        <c:ser>
          <c:idx val="9"/>
          <c:order val="27"/>
          <c:tx>
            <c:strRef>
              <c:f>'[Boxplot Resistência_Psq.xls]Calcs'!$B$53</c:f>
              <c:strCache>
                <c:ptCount val="1"/>
                <c:pt idx="0">
                  <c:v>Second Quartile -</c:v>
                </c:pt>
              </c:strCache>
            </c:strRef>
          </c:tx>
          <c:spPr>
            <a:solidFill>
              <a:srgbClr val="C0C0C0"/>
            </a:solidFill>
            <a:ln w="25400">
              <a:noFill/>
            </a:ln>
          </c:spPr>
          <c:invertIfNegative val="0"/>
          <c:cat>
            <c:strRef>
              <c:f>'[Boxplot Resistência_Psq.xls]Calcs'!$C$21:$L$21</c:f>
              <c:strCache>
                <c:ptCount val="2"/>
                <c:pt idx="0">
                  <c:v>R 7dias</c:v>
                </c:pt>
                <c:pt idx="1">
                  <c:v>R 28 dias</c:v>
                </c:pt>
              </c:strCache>
            </c:strRef>
          </c:cat>
          <c:val>
            <c:numRef>
              <c:f>'[Boxplot Resistência_Psq.xls]Calcs'!$C$53:$L$53</c:f>
              <c:numCache>
                <c:formatCode>General</c:formatCode>
                <c:ptCount val="2"/>
                <c:pt idx="0">
                  <c:v>1E-300</c:v>
                </c:pt>
                <c:pt idx="1">
                  <c:v>1E-300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77184128"/>
        <c:axId val="177194496"/>
      </c:barChart>
      <c:scatterChart>
        <c:scatterStyle val="lineMarker"/>
        <c:varyColors val="0"/>
        <c:ser>
          <c:idx val="12"/>
          <c:order val="4"/>
          <c:tx>
            <c:v>o Grupo A</c:v>
          </c:tx>
          <c:spPr>
            <a:ln w="28575">
              <a:noFill/>
            </a:ln>
          </c:spPr>
          <c:marker>
            <c:symbol val="circle"/>
            <c:size val="6"/>
            <c:spPr>
              <a:noFill/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'[Boxplot Resistência_Psq.xls]Calcs'!$N$62:$N$260</c:f>
              <c:numCache>
                <c:formatCode>General</c:formatCode>
                <c:ptCount val="19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</c:numCache>
            </c:numRef>
          </c:xVal>
          <c:yVal>
            <c:numRef>
              <c:f>'[Boxplot Resistência_Psq.xls]Calcs'!$C$62:$C$260</c:f>
              <c:numCache>
                <c:formatCode>General</c:formatCode>
                <c:ptCount val="199"/>
                <c:pt idx="0">
                  <c:v>29.84</c:v>
                </c:pt>
                <c:pt idx="1">
                  <c:v>35.72</c:v>
                </c:pt>
                <c:pt idx="2">
                  <c:v>34.299999999999997</c:v>
                </c:pt>
                <c:pt idx="3">
                  <c:v>29.49</c:v>
                </c:pt>
                <c:pt idx="4">
                  <c:v>36.14</c:v>
                </c:pt>
                <c:pt idx="5">
                  <c:v>34.47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</c:numCache>
            </c:numRef>
          </c:yVal>
          <c:smooth val="0"/>
        </c:ser>
        <c:ser>
          <c:idx val="13"/>
          <c:order val="5"/>
          <c:tx>
            <c:v>o Grupo B</c:v>
          </c:tx>
          <c:spPr>
            <a:ln w="28575">
              <a:noFill/>
            </a:ln>
          </c:spPr>
          <c:marker>
            <c:symbol val="circle"/>
            <c:size val="6"/>
            <c:spPr>
              <a:noFill/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'[Boxplot Resistência_Psq.xls]Calcs'!$O$62:$O$260</c:f>
              <c:numCache>
                <c:formatCode>General</c:formatCode>
                <c:ptCount val="19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</c:numCache>
            </c:numRef>
          </c:xVal>
          <c:yVal>
            <c:numRef>
              <c:f>'[Boxplot Resistência_Psq.xls]Calcs'!$D$62:$D$260</c:f>
              <c:numCache>
                <c:formatCode>General</c:formatCode>
                <c:ptCount val="199"/>
                <c:pt idx="0">
                  <c:v>42.08</c:v>
                </c:pt>
                <c:pt idx="1">
                  <c:v>32</c:v>
                </c:pt>
                <c:pt idx="2">
                  <c:v>48.2</c:v>
                </c:pt>
                <c:pt idx="3">
                  <c:v>44</c:v>
                </c:pt>
                <c:pt idx="4">
                  <c:v>42.41</c:v>
                </c:pt>
                <c:pt idx="5">
                  <c:v>40.770000000000003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</c:numCache>
            </c:numRef>
          </c:yVal>
          <c:smooth val="0"/>
        </c:ser>
        <c:ser>
          <c:idx val="14"/>
          <c:order val="6"/>
          <c:tx>
            <c:v>o Grupo C</c:v>
          </c:tx>
          <c:spPr>
            <a:ln w="28575">
              <a:noFill/>
            </a:ln>
          </c:spPr>
          <c:marker>
            <c:symbol val="circle"/>
            <c:size val="6"/>
            <c:spPr>
              <a:noFill/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'[Boxplot Resistência_Psq.xls]Calcs'!$P$62:$P$260</c:f>
              <c:numCache>
                <c:formatCode>General</c:formatCode>
                <c:ptCount val="19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</c:numCache>
            </c:numRef>
          </c:xVal>
          <c:yVal>
            <c:numRef>
              <c:f>'[Boxplot Resistência_Psq.xls]Calcs'!$E$62:$E$260</c:f>
            </c:numRef>
          </c:yVal>
          <c:smooth val="0"/>
        </c:ser>
        <c:ser>
          <c:idx val="15"/>
          <c:order val="7"/>
          <c:tx>
            <c:v>o Grupo D</c:v>
          </c:tx>
          <c:spPr>
            <a:ln w="28575">
              <a:noFill/>
            </a:ln>
          </c:spPr>
          <c:marker>
            <c:symbol val="circle"/>
            <c:size val="6"/>
            <c:spPr>
              <a:noFill/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'[Boxplot Resistência_Psq.xls]Calcs'!$Q$62:$Q$260</c:f>
              <c:numCache>
                <c:formatCode>General</c:formatCode>
                <c:ptCount val="19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</c:numCache>
            </c:numRef>
          </c:xVal>
          <c:yVal>
            <c:numRef>
              <c:f>'[Boxplot Resistência_Psq.xls]Calcs'!$F$62:$F$260</c:f>
            </c:numRef>
          </c:yVal>
          <c:smooth val="0"/>
        </c:ser>
        <c:ser>
          <c:idx val="16"/>
          <c:order val="8"/>
          <c:tx>
            <c:v>o </c:v>
          </c:tx>
          <c:spPr>
            <a:ln w="28575">
              <a:noFill/>
            </a:ln>
          </c:spPr>
          <c:marker>
            <c:symbol val="circle"/>
            <c:size val="6"/>
            <c:spPr>
              <a:noFill/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'[Boxplot Resistência_Psq.xls]Calcs'!$R$62:$R$260</c:f>
              <c:numCache>
                <c:formatCode>General</c:formatCode>
                <c:ptCount val="19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</c:numCache>
            </c:numRef>
          </c:xVal>
          <c:yVal>
            <c:numRef>
              <c:f>'[Boxplot Resistência_Psq.xls]Calcs'!$G$62:$G$260</c:f>
            </c:numRef>
          </c:yVal>
          <c:smooth val="0"/>
        </c:ser>
        <c:ser>
          <c:idx val="17"/>
          <c:order val="9"/>
          <c:tx>
            <c:v>o </c:v>
          </c:tx>
          <c:spPr>
            <a:ln w="28575">
              <a:noFill/>
            </a:ln>
          </c:spPr>
          <c:marker>
            <c:symbol val="circle"/>
            <c:size val="6"/>
            <c:spPr>
              <a:noFill/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'[Boxplot Resistência_Psq.xls]Calcs'!$S$62:$S$260</c:f>
              <c:numCache>
                <c:formatCode>General</c:formatCode>
                <c:ptCount val="19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</c:numCache>
            </c:numRef>
          </c:xVal>
          <c:yVal>
            <c:numRef>
              <c:f>'[Boxplot Resistência_Psq.xls]Calcs'!$H$62:$H$260</c:f>
            </c:numRef>
          </c:yVal>
          <c:smooth val="0"/>
        </c:ser>
        <c:ser>
          <c:idx val="18"/>
          <c:order val="10"/>
          <c:tx>
            <c:v>o </c:v>
          </c:tx>
          <c:spPr>
            <a:ln w="28575">
              <a:noFill/>
            </a:ln>
          </c:spPr>
          <c:marker>
            <c:symbol val="circle"/>
            <c:size val="6"/>
            <c:spPr>
              <a:noFill/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'[Boxplot Resistência_Psq.xls]Calcs'!$T$62:$T$260</c:f>
              <c:numCache>
                <c:formatCode>General</c:formatCode>
                <c:ptCount val="19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</c:numCache>
            </c:numRef>
          </c:xVal>
          <c:yVal>
            <c:numRef>
              <c:f>'[Boxplot Resistência_Psq.xls]Calcs'!$I$62:$I$260</c:f>
            </c:numRef>
          </c:yVal>
          <c:smooth val="0"/>
        </c:ser>
        <c:ser>
          <c:idx val="19"/>
          <c:order val="11"/>
          <c:tx>
            <c:v>o ..</c:v>
          </c:tx>
          <c:spPr>
            <a:ln w="28575">
              <a:noFill/>
            </a:ln>
          </c:spPr>
          <c:marker>
            <c:symbol val="circle"/>
            <c:size val="6"/>
            <c:spPr>
              <a:noFill/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'[Boxplot Resistência_Psq.xls]Calcs'!$U$62:$U$260</c:f>
              <c:numCache>
                <c:formatCode>General</c:formatCode>
                <c:ptCount val="19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</c:numCache>
            </c:numRef>
          </c:xVal>
          <c:yVal>
            <c:numRef>
              <c:f>'[Boxplot Resistência_Psq.xls]Calcs'!$J$62:$J$260</c:f>
            </c:numRef>
          </c:yVal>
          <c:smooth val="0"/>
        </c:ser>
        <c:ser>
          <c:idx val="20"/>
          <c:order val="12"/>
          <c:tx>
            <c:v>o ..</c:v>
          </c:tx>
          <c:spPr>
            <a:ln w="28575">
              <a:noFill/>
            </a:ln>
          </c:spPr>
          <c:marker>
            <c:symbol val="circle"/>
            <c:size val="6"/>
            <c:spPr>
              <a:noFill/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'[Boxplot Resistência_Psq.xls]Calcs'!$V$62:$V$260</c:f>
              <c:numCache>
                <c:formatCode>General</c:formatCode>
                <c:ptCount val="19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</c:numCache>
            </c:numRef>
          </c:xVal>
          <c:yVal>
            <c:numRef>
              <c:f>'[Boxplot Resistência_Psq.xls]Calcs'!$K$62:$K$260</c:f>
            </c:numRef>
          </c:yVal>
          <c:smooth val="0"/>
        </c:ser>
        <c:ser>
          <c:idx val="21"/>
          <c:order val="13"/>
          <c:tx>
            <c:v>o ..</c:v>
          </c:tx>
          <c:spPr>
            <a:ln w="28575">
              <a:noFill/>
            </a:ln>
          </c:spPr>
          <c:marker>
            <c:symbol val="circle"/>
            <c:size val="6"/>
            <c:spPr>
              <a:noFill/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'[Boxplot Resistência_Psq.xls]Calcs'!$W$62:$W$260</c:f>
              <c:numCache>
                <c:formatCode>General</c:formatCode>
                <c:ptCount val="19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</c:numCache>
            </c:numRef>
          </c:xVal>
          <c:yVal>
            <c:numRef>
              <c:f>'[Boxplot Resistência_Psq.xls]Calcs'!$L$62:$L$260</c:f>
            </c:numRef>
          </c:yVal>
          <c:smooth val="0"/>
        </c:ser>
        <c:ser>
          <c:idx val="22"/>
          <c:order val="14"/>
          <c:tx>
            <c:v>o Grupo A</c:v>
          </c:tx>
          <c:spPr>
            <a:ln w="28575">
              <a:noFill/>
            </a:ln>
          </c:spPr>
          <c:marker>
            <c:symbol val="star"/>
            <c:size val="6"/>
            <c:spPr>
              <a:noFill/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'[Boxplot Resistência_Psq.xls]Calcs'!$Y$62:$Y$260</c:f>
              <c:numCache>
                <c:formatCode>General</c:formatCode>
                <c:ptCount val="19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</c:numCache>
            </c:numRef>
          </c:xVal>
          <c:yVal>
            <c:numRef>
              <c:f>'[Boxplot Resistência_Psq.xls]Calcs'!$C$62:$C$260</c:f>
              <c:numCache>
                <c:formatCode>General</c:formatCode>
                <c:ptCount val="199"/>
                <c:pt idx="0">
                  <c:v>29.84</c:v>
                </c:pt>
                <c:pt idx="1">
                  <c:v>35.72</c:v>
                </c:pt>
                <c:pt idx="2">
                  <c:v>34.299999999999997</c:v>
                </c:pt>
                <c:pt idx="3">
                  <c:v>29.49</c:v>
                </c:pt>
                <c:pt idx="4">
                  <c:v>36.14</c:v>
                </c:pt>
                <c:pt idx="5">
                  <c:v>34.47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</c:numCache>
            </c:numRef>
          </c:yVal>
          <c:smooth val="0"/>
        </c:ser>
        <c:ser>
          <c:idx val="23"/>
          <c:order val="15"/>
          <c:tx>
            <c:v>o Grupo B</c:v>
          </c:tx>
          <c:spPr>
            <a:ln w="28575">
              <a:noFill/>
            </a:ln>
          </c:spPr>
          <c:marker>
            <c:symbol val="star"/>
            <c:size val="6"/>
            <c:spPr>
              <a:noFill/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'[Boxplot Resistência_Psq.xls]Calcs'!$Z$62:$Z$260</c:f>
              <c:numCache>
                <c:formatCode>General</c:formatCode>
                <c:ptCount val="19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</c:numCache>
            </c:numRef>
          </c:xVal>
          <c:yVal>
            <c:numRef>
              <c:f>'[Boxplot Resistência_Psq.xls]Calcs'!$D$62:$D$260</c:f>
              <c:numCache>
                <c:formatCode>General</c:formatCode>
                <c:ptCount val="199"/>
                <c:pt idx="0">
                  <c:v>42.08</c:v>
                </c:pt>
                <c:pt idx="1">
                  <c:v>32</c:v>
                </c:pt>
                <c:pt idx="2">
                  <c:v>48.2</c:v>
                </c:pt>
                <c:pt idx="3">
                  <c:v>44</c:v>
                </c:pt>
                <c:pt idx="4">
                  <c:v>42.41</c:v>
                </c:pt>
                <c:pt idx="5">
                  <c:v>40.770000000000003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</c:numCache>
            </c:numRef>
          </c:yVal>
          <c:smooth val="0"/>
        </c:ser>
        <c:ser>
          <c:idx val="24"/>
          <c:order val="16"/>
          <c:tx>
            <c:v>o Grupo C</c:v>
          </c:tx>
          <c:spPr>
            <a:ln w="28575">
              <a:noFill/>
            </a:ln>
          </c:spPr>
          <c:marker>
            <c:symbol val="star"/>
            <c:size val="6"/>
            <c:spPr>
              <a:noFill/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'[Boxplot Resistência_Psq.xls]Calcs'!$AA$62:$AA$260</c:f>
              <c:numCache>
                <c:formatCode>General</c:formatCode>
                <c:ptCount val="19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</c:numCache>
            </c:numRef>
          </c:xVal>
          <c:yVal>
            <c:numRef>
              <c:f>'[Boxplot Resistência_Psq.xls]Calcs'!$E$62:$E$260</c:f>
            </c:numRef>
          </c:yVal>
          <c:smooth val="0"/>
        </c:ser>
        <c:ser>
          <c:idx val="25"/>
          <c:order val="17"/>
          <c:tx>
            <c:v>o Grupo D</c:v>
          </c:tx>
          <c:spPr>
            <a:ln w="28575">
              <a:noFill/>
            </a:ln>
          </c:spPr>
          <c:marker>
            <c:symbol val="star"/>
            <c:size val="6"/>
            <c:spPr>
              <a:noFill/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'[Boxplot Resistência_Psq.xls]Calcs'!$AB$62:$AB$260</c:f>
              <c:numCache>
                <c:formatCode>General</c:formatCode>
                <c:ptCount val="19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</c:numCache>
            </c:numRef>
          </c:xVal>
          <c:yVal>
            <c:numRef>
              <c:f>'[Boxplot Resistência_Psq.xls]Calcs'!$F$62:$F$260</c:f>
            </c:numRef>
          </c:yVal>
          <c:smooth val="0"/>
        </c:ser>
        <c:ser>
          <c:idx val="26"/>
          <c:order val="18"/>
          <c:tx>
            <c:v>o </c:v>
          </c:tx>
          <c:spPr>
            <a:ln w="28575">
              <a:noFill/>
            </a:ln>
          </c:spPr>
          <c:marker>
            <c:symbol val="star"/>
            <c:size val="6"/>
            <c:spPr>
              <a:noFill/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'[Boxplot Resistência_Psq.xls]Calcs'!$AC$62:$AC$260</c:f>
              <c:numCache>
                <c:formatCode>General</c:formatCode>
                <c:ptCount val="19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</c:numCache>
            </c:numRef>
          </c:xVal>
          <c:yVal>
            <c:numRef>
              <c:f>'[Boxplot Resistência_Psq.xls]Calcs'!$G$62:$G$260</c:f>
            </c:numRef>
          </c:yVal>
          <c:smooth val="0"/>
        </c:ser>
        <c:ser>
          <c:idx val="27"/>
          <c:order val="19"/>
          <c:tx>
            <c:v>o </c:v>
          </c:tx>
          <c:spPr>
            <a:ln w="28575">
              <a:noFill/>
            </a:ln>
          </c:spPr>
          <c:marker>
            <c:symbol val="star"/>
            <c:size val="6"/>
            <c:spPr>
              <a:noFill/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'[Boxplot Resistência_Psq.xls]Calcs'!$AD$62:$AD$260</c:f>
              <c:numCache>
                <c:formatCode>General</c:formatCode>
                <c:ptCount val="19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</c:numCache>
            </c:numRef>
          </c:xVal>
          <c:yVal>
            <c:numRef>
              <c:f>'[Boxplot Resistência_Psq.xls]Calcs'!$H$62:$H$260</c:f>
            </c:numRef>
          </c:yVal>
          <c:smooth val="0"/>
        </c:ser>
        <c:ser>
          <c:idx val="28"/>
          <c:order val="20"/>
          <c:tx>
            <c:v>o </c:v>
          </c:tx>
          <c:spPr>
            <a:ln w="28575">
              <a:noFill/>
            </a:ln>
          </c:spPr>
          <c:marker>
            <c:symbol val="star"/>
            <c:size val="6"/>
            <c:spPr>
              <a:noFill/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'[Boxplot Resistência_Psq.xls]Calcs'!$AE$62:$AE$260</c:f>
              <c:numCache>
                <c:formatCode>General</c:formatCode>
                <c:ptCount val="19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</c:numCache>
            </c:numRef>
          </c:xVal>
          <c:yVal>
            <c:numRef>
              <c:f>'[Boxplot Resistência_Psq.xls]Calcs'!$I$62:$I$260</c:f>
            </c:numRef>
          </c:yVal>
          <c:smooth val="0"/>
        </c:ser>
        <c:ser>
          <c:idx val="29"/>
          <c:order val="21"/>
          <c:tx>
            <c:v>o ..</c:v>
          </c:tx>
          <c:spPr>
            <a:ln w="28575">
              <a:noFill/>
            </a:ln>
          </c:spPr>
          <c:marker>
            <c:symbol val="star"/>
            <c:size val="6"/>
            <c:spPr>
              <a:noFill/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'[Boxplot Resistência_Psq.xls]Calcs'!$AF$62:$AF$260</c:f>
              <c:numCache>
                <c:formatCode>General</c:formatCode>
                <c:ptCount val="19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</c:numCache>
            </c:numRef>
          </c:xVal>
          <c:yVal>
            <c:numRef>
              <c:f>'[Boxplot Resistência_Psq.xls]Calcs'!$J$62:$J$260</c:f>
            </c:numRef>
          </c:yVal>
          <c:smooth val="0"/>
        </c:ser>
        <c:ser>
          <c:idx val="30"/>
          <c:order val="22"/>
          <c:tx>
            <c:v>o ..</c:v>
          </c:tx>
          <c:spPr>
            <a:ln w="28575">
              <a:noFill/>
            </a:ln>
          </c:spPr>
          <c:marker>
            <c:symbol val="star"/>
            <c:size val="6"/>
            <c:spPr>
              <a:noFill/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'[Boxplot Resistência_Psq.xls]Calcs'!$AG$62:$AG$260</c:f>
              <c:numCache>
                <c:formatCode>General</c:formatCode>
                <c:ptCount val="19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</c:numCache>
            </c:numRef>
          </c:xVal>
          <c:yVal>
            <c:numRef>
              <c:f>'[Boxplot Resistência_Psq.xls]Calcs'!$K$62:$K$260</c:f>
            </c:numRef>
          </c:yVal>
          <c:smooth val="0"/>
        </c:ser>
        <c:ser>
          <c:idx val="31"/>
          <c:order val="23"/>
          <c:tx>
            <c:v>o ..</c:v>
          </c:tx>
          <c:spPr>
            <a:ln w="28575">
              <a:noFill/>
            </a:ln>
          </c:spPr>
          <c:marker>
            <c:symbol val="star"/>
            <c:size val="6"/>
            <c:spPr>
              <a:noFill/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'[Boxplot Resistência_Psq.xls]Calcs'!$AH$62:$AH$260</c:f>
              <c:numCache>
                <c:formatCode>General</c:formatCode>
                <c:ptCount val="19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</c:numCache>
            </c:numRef>
          </c:xVal>
          <c:yVal>
            <c:numRef>
              <c:f>'[Boxplot Resistência_Psq.xls]Calcs'!$L$62:$L$260</c:f>
            </c:numRef>
          </c:yVal>
          <c:smooth val="0"/>
        </c:ser>
        <c:ser>
          <c:idx val="0"/>
          <c:order val="28"/>
          <c:tx>
            <c:strRef>
              <c:f>'[Boxplot Resistência_Psq.xls]Calcs'!$B$24</c:f>
              <c:strCache>
                <c:ptCount val="1"/>
                <c:pt idx="0">
                  <c:v>1 Q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errBars>
            <c:errDir val="y"/>
            <c:errBarType val="minus"/>
            <c:errValType val="cust"/>
            <c:noEndCap val="0"/>
            <c:minus>
              <c:numRef>
                <c:f>'[Boxplot Resistência_Psq.xls]Calcs'!$C$56:$L$56</c:f>
                <c:numCache>
                  <c:formatCode>General</c:formatCode>
                  <c:ptCount val="2"/>
                  <c:pt idx="0">
                    <c:v>0.26249999999999929</c:v>
                  </c:pt>
                  <c:pt idx="1">
                    <c:v>6.5775000000000006</c:v>
                  </c:pt>
                </c:numCache>
              </c:numRef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yVal>
            <c:numRef>
              <c:f>'[Boxplot Resistência_Psq.xls]Calcs'!$C$24:$L$24</c:f>
              <c:numCache>
                <c:formatCode>General</c:formatCode>
                <c:ptCount val="2"/>
                <c:pt idx="0">
                  <c:v>29.752499999999998</c:v>
                </c:pt>
                <c:pt idx="1">
                  <c:v>38.577500000000001</c:v>
                </c:pt>
              </c:numCache>
            </c:numRef>
          </c:yVal>
          <c:smooth val="0"/>
        </c:ser>
        <c:ser>
          <c:idx val="1"/>
          <c:order val="29"/>
          <c:tx>
            <c:strRef>
              <c:f>'[Boxplot Resistência_Psq.xls]Calcs'!$B$26</c:f>
              <c:strCache>
                <c:ptCount val="1"/>
                <c:pt idx="0">
                  <c:v>3 Q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errBars>
            <c:errDir val="y"/>
            <c:errBarType val="plus"/>
            <c:errValType val="cust"/>
            <c:noEndCap val="0"/>
            <c:plus>
              <c:numRef>
                <c:f>'[Boxplot Resistência_Psq.xls]Calcs'!$C$55:$L$55</c:f>
                <c:numCache>
                  <c:formatCode>General</c:formatCode>
                  <c:ptCount val="2"/>
                  <c:pt idx="0">
                    <c:v>0.31499999999999773</c:v>
                  </c:pt>
                  <c:pt idx="1">
                    <c:v>3.1500000000000057</c:v>
                  </c:pt>
                </c:numCache>
              </c:numRef>
            </c:pl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yVal>
            <c:numRef>
              <c:f>'[Boxplot Resistência_Psq.xls]Calcs'!$C$26:$L$26</c:f>
              <c:numCache>
                <c:formatCode>General</c:formatCode>
                <c:ptCount val="2"/>
                <c:pt idx="0">
                  <c:v>35.825000000000003</c:v>
                </c:pt>
                <c:pt idx="1">
                  <c:v>45.05</c:v>
                </c:pt>
              </c:numCache>
            </c:numRef>
          </c:yVal>
          <c:smooth val="0"/>
        </c:ser>
        <c:ser>
          <c:idx val="10"/>
          <c:order val="30"/>
          <c:tx>
            <c:strRef>
              <c:f>'[Boxplot Resistência_Psq.xls]Calcs'!$B$57</c:f>
              <c:strCache>
                <c:ptCount val="1"/>
                <c:pt idx="0">
                  <c:v>Median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errBars>
            <c:errDir val="x"/>
            <c:errBarType val="both"/>
            <c:errValType val="fixedVal"/>
            <c:noEndCap val="1"/>
            <c:val val="0.25"/>
            <c:spPr>
              <a:ln w="12700">
                <a:solidFill>
                  <a:srgbClr val="333333"/>
                </a:solidFill>
                <a:prstDash val="solid"/>
              </a:ln>
            </c:spPr>
          </c:errBars>
          <c:yVal>
            <c:numRef>
              <c:f>'[Boxplot Resistência_Psq.xls]Calcs'!$C$57:$L$57</c:f>
              <c:numCache>
                <c:formatCode>General</c:formatCode>
                <c:ptCount val="2"/>
                <c:pt idx="0">
                  <c:v>34.384999999999998</c:v>
                </c:pt>
                <c:pt idx="1">
                  <c:v>42.244999999999997</c:v>
                </c:pt>
              </c:numCache>
            </c:numRef>
          </c:yVal>
          <c:smooth val="0"/>
        </c:ser>
        <c:ser>
          <c:idx val="11"/>
          <c:order val="31"/>
          <c:tx>
            <c:strRef>
              <c:f>'[Boxplot Resistência_Psq.xls]Calcs'!$B$58</c:f>
              <c:strCache>
                <c:ptCount val="1"/>
                <c:pt idx="0">
                  <c:v>Average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6"/>
            <c:spPr>
              <a:solidFill>
                <a:srgbClr val="FFFF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yVal>
            <c:numRef>
              <c:f>'[Boxplot Resistência_Psq.xls]Calcs'!$C$58:$L$58</c:f>
              <c:numCache>
                <c:formatCode>General</c:formatCode>
                <c:ptCount val="2"/>
                <c:pt idx="0">
                  <c:v>33.326666666666668</c:v>
                </c:pt>
                <c:pt idx="1">
                  <c:v>41.576666666666668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7184128"/>
        <c:axId val="177194496"/>
      </c:scatterChart>
      <c:catAx>
        <c:axId val="177184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/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7194496"/>
        <c:crosses val="autoZero"/>
        <c:auto val="0"/>
        <c:lblAlgn val="ctr"/>
        <c:lblOffset val="100"/>
        <c:noMultiLvlLbl val="0"/>
      </c:catAx>
      <c:valAx>
        <c:axId val="177194496"/>
        <c:scaling>
          <c:orientation val="minMax"/>
        </c:scaling>
        <c:delete val="0"/>
        <c:axPos val="l"/>
        <c:title>
          <c:tx>
            <c:strRef>
              <c:f>'[Boxplot Resistência_Psq.xls]Dados'!$C$5</c:f>
              <c:strCache>
                <c:ptCount val="1"/>
                <c:pt idx="0">
                  <c:v>Resistência à Compressão (MPa)</c:v>
                </c:pt>
              </c:strCache>
            </c:strRef>
          </c:tx>
          <c:layout>
            <c:manualLayout>
              <c:xMode val="edge"/>
              <c:yMode val="edge"/>
              <c:x val="2.3643476909712559E-2"/>
              <c:y val="0.26780079842411364"/>
            </c:manualLayout>
          </c:layout>
          <c:overlay val="0"/>
          <c:txPr>
            <a:bodyPr/>
            <a:lstStyle/>
            <a:p>
              <a:pPr>
                <a:defRPr sz="1600" b="1" i="0" u="none" strike="noStrik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</a:defRPr>
              </a:pPr>
              <a:endParaRPr lang="pt-BR"/>
            </a:p>
          </c:txPr>
        </c:title>
        <c:numFmt formatCode="General" sourceLinked="1"/>
        <c:majorTickMark val="out"/>
        <c:minorTickMark val="none"/>
        <c:tickLblPos val="nextTo"/>
        <c:spPr>
          <a:ln w="12700"/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7184128"/>
        <c:crosses val="autoZero"/>
        <c:crossBetween val="between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968BB-6FC2-4CA9-8EBE-AB1B8B8BFADF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B1EA9-B3CE-47FB-998B-EF77235BA5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4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chart" Target="../charts/chart1.xml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95" y="1362078"/>
            <a:ext cx="5495922" cy="549592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188640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14654" y="69358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III –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Painel Temático das Pesquisas da Engenharia Civil da UNIJUÍ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331640" y="496417"/>
            <a:ext cx="51845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20613"/>
            <a:ext cx="1527168" cy="12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graphicFrame>
        <p:nvGraphicFramePr>
          <p:cNvPr id="21" name="Gráfico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331541"/>
              </p:ext>
            </p:extLst>
          </p:nvPr>
        </p:nvGraphicFramePr>
        <p:xfrm>
          <a:off x="395536" y="1556792"/>
          <a:ext cx="6729505" cy="481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9561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 Finais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1" y="1600200"/>
            <a:ext cx="7138988" cy="4800600"/>
          </a:xfrm>
        </p:spPr>
        <p:txBody>
          <a:bodyPr>
            <a:normAutofit/>
          </a:bodyPr>
          <a:lstStyle/>
          <a:p>
            <a:pPr marL="114300" indent="608013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Portanto, com base nos dados apresentados anteriormente e nas condições de operação da fábrica de artefatos de cimento em questão, será realizada uma pesquisa bibliográfica com o intuito de encontrar informações p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 desenvolvimento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estudo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comparativo sobre a resistência 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corpos-de-prova, no qual será verificado as causas e consequências das variações encontradas.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artefatos de cimento produzidos com o concreto fornecido são utilizados em empreendimentos pré-moldados (pilares, placas, vigas, etc.), postes de concreto (diversos modelos), lajotas de concreto, entre outros.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Agradecimentos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1" y="1600200"/>
            <a:ext cx="7138988" cy="4421088"/>
          </a:xfrm>
        </p:spPr>
        <p:txBody>
          <a:bodyPr/>
          <a:lstStyle/>
          <a:p>
            <a:pPr marL="114300" indent="608013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Agradecemos ao professor André, pela orientação, ajuda e conselhos cedidos durante esta etapa inicial do desenvolvimento desta pesquisa, queremos também agradecer a empresa que nos cedeu a matéria-prima para realização da pesquisa, e por fim, agradecer também aos responsáveis pelo laboratório da Engenharia Civil campus Santa Rosa, que nos auxiliaram na realização dos ensaios e demais tarefas.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67544" y="6021288"/>
            <a:ext cx="7128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 para contato: reinheimerr@yahoo.com 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9" y="5634952"/>
            <a:ext cx="1172141" cy="117214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188640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44126" y="95890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III –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Painel Temático das Pesquisas da Engenharia Civil da UNIJUÍ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331640" y="496417"/>
            <a:ext cx="51845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395536" y="2276872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ANÁLISE  DE RESISTÊNCIA À COMPRESSÃO EM CORPOS DE PROVA DE CONCRETO 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310704" y="4767367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Rafael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Reinheimer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dos Santos</a:t>
            </a:r>
          </a:p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Lara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Kunzler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Orientador: Professor André Bock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20613"/>
            <a:ext cx="1527168" cy="12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99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4800600"/>
          </a:xfrm>
        </p:spPr>
        <p:txBody>
          <a:bodyPr>
            <a:normAutofit/>
          </a:bodyPr>
          <a:lstStyle/>
          <a:p>
            <a:pPr marL="114300" indent="608013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Tendo em vista a importância da qualidade dos materiais de construção civil em geral e especialmente a qualidade do concreto empregado nas mais diversas obras da construção civil, a presente pesquisa teve como objetivo principal analisar a resistência à compressão de uma série de corpos-de-prova.</a:t>
            </a:r>
          </a:p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amostras coletadas e analisadas são provenientes de uma fábrica de artefatos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cimento.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Justificativa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>
            <a:normAutofit/>
          </a:bodyPr>
          <a:lstStyle/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Nessa pesquisa buscaremos relatar a necessidade de que os artefatos de cimento devem atendam às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especificações e aos níveis de resistência determinados em projeto,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assim como verificar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somente se está atendendo ao limite mínimo mas também se estão ocorrendo variações significativas nas resistências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atingidas, tanto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abaixo quando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acima, e verificar os benefícios e/ou prejuízos resultantes das resistências alcançadas.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>
            <a:normAutofit/>
          </a:bodyPr>
          <a:lstStyle/>
          <a:p>
            <a:pPr marL="114300" indent="608013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procedimento para moldagem e cura dos corpos-de-prova seguiram as orientações da NBR-5738. As amostras foram coletas em dias distintos, sendo assim em betonadas separadas, ou seja retirado duas amostras por betona, uma para rompimento aos 7 e outra para os 28 dias.</a:t>
            </a:r>
          </a:p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Após o processo de moldagem, as amostras permaneceram nas dependências da fábrica pelo período de 24 horas, posteriormente foram encaminhados ao Laboratório de Engenharia Civil da UNIJUÍ onde foram devidamente identificados e acondicionados em câmara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úmida, até a data determinada previamente para realizar o rompimento individual de cada corpo-de-prova.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3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>
            <a:normAutofit/>
          </a:bodyPr>
          <a:lstStyle/>
          <a:p>
            <a:pPr marL="114300" indent="608013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trabalho consiste na análise de Resistência à Compressão de 12 corpos-de-prova (até o momento):</a:t>
            </a:r>
          </a:p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rompidos aos 7 dias;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rompidos aos 28 dias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Resistência à Compressão de Projeto:</a:t>
            </a:r>
          </a:p>
          <a:p>
            <a:pPr marL="11430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 Mpa aos 7 dias.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07391"/>
            <a:ext cx="1371602" cy="1388874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1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>
            <a:normAutofit fontScale="92500" lnSpcReduction="10000"/>
          </a:bodyPr>
          <a:lstStyle/>
          <a:p>
            <a:pPr marL="114300" indent="608013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ensaios realizados obtiveram resultados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satisfatórios, pois a resistência das amostras superaram à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resistência de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projeto, isso,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levando em consideração as corretas condições de armazenamento e estocagem dos corpos de prova (câmara úmida).</a:t>
            </a:r>
          </a:p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tabela a seguir informa a resistência à compressão que cada corpo-de-prova atingiu no ensaio. Podemos destacar que nenhum dos corpos-de-prova ficou com  resistência abaixo do mínimo esperado, ou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seja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Mpa.</a:t>
            </a:r>
          </a:p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Porém, podemos observar que alguns corpos-de-prova atingiram resistência muita elevada quando comparadas a resistência de projeto, alguns até próximo de 50Mpa. Será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abordada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próxima etapa da pesquisa as causas e quais as consequências disso.</a:t>
            </a:r>
            <a:endParaRPr lang="pt-B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07391"/>
            <a:ext cx="1371602" cy="1388874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491396"/>
              </p:ext>
            </p:extLst>
          </p:nvPr>
        </p:nvGraphicFramePr>
        <p:xfrm>
          <a:off x="611560" y="1844824"/>
          <a:ext cx="6480720" cy="4013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37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10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720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226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413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6982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ENSAIO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IDADE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RESISTÊNCIA À RUPTURA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59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DATA DE MOLDAGEM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DATA DO ENSAIO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DIAS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Kgf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Mpa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98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04/08/2016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11/08/2016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22740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29,84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98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04/08/2016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01/09/2016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31548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42,08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98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05/08/2016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12/08/2016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26346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35,72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98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05/08/2016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02/09/2016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23725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32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98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10/08/2016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17/08/2016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25433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34,3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98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10/08/2016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07/09/2016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35697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48,2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98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11/08/2016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18/08/2016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21800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29,49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98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11/08/2016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08/09/2016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32523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44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98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r>
                        <a:rPr lang="pt-BR" sz="1100" u="none" strike="noStrike" dirty="0" smtClean="0">
                          <a:effectLst/>
                        </a:rPr>
                        <a:t>18/08/2016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r>
                        <a:rPr lang="pt-BR" sz="1100" u="none" strike="noStrike" dirty="0" smtClean="0">
                          <a:effectLst/>
                        </a:rPr>
                        <a:t>25/08/2016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26814</a:t>
                      </a:r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36,14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98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r>
                        <a:rPr lang="pt-BR" sz="1100" u="none" strike="noStrike" dirty="0" smtClean="0">
                          <a:effectLst/>
                        </a:rPr>
                        <a:t>18/08/2016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r>
                        <a:rPr lang="pt-BR" sz="1100" u="none" strike="noStrike" dirty="0" smtClean="0">
                          <a:effectLst/>
                        </a:rPr>
                        <a:t>15/09/2016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28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31922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42,41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98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r>
                        <a:rPr lang="pt-BR" sz="1100" u="none" strike="noStrike" dirty="0" smtClean="0">
                          <a:effectLst/>
                        </a:rPr>
                        <a:t>18/08/2016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r>
                        <a:rPr lang="pt-BR" sz="1100" u="none" strike="noStrike" dirty="0" smtClean="0">
                          <a:effectLst/>
                        </a:rPr>
                        <a:t>25/08/2016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25839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34,47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698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r>
                        <a:rPr lang="pt-BR" sz="1100" u="none" strike="noStrike" dirty="0" smtClean="0">
                          <a:effectLst/>
                        </a:rPr>
                        <a:t>18/08/2016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15/09/2016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28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30253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40,77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9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335081"/>
              </p:ext>
            </p:extLst>
          </p:nvPr>
        </p:nvGraphicFramePr>
        <p:xfrm>
          <a:off x="1979712" y="1772816"/>
          <a:ext cx="4104456" cy="37234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47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09682"/>
              </a:tblGrid>
              <a:tr h="37344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MÉDIA ARITMÉTICA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124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IDADE/DIAS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Mpa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49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33,33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49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41,58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937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VARIÂNCIA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49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7 DIAS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 DIAS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49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23,84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8984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DESVIO PADRÃO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49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7 DIAS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 DIAS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49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4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o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</TotalTime>
  <Words>711</Words>
  <Application>Microsoft Office PowerPoint</Application>
  <PresentationFormat>Apresentação na tela (4:3)</PresentationFormat>
  <Paragraphs>128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Adjacência</vt:lpstr>
      <vt:lpstr>Apresentação do PowerPoint</vt:lpstr>
      <vt:lpstr>Apresentação do PowerPoint</vt:lpstr>
      <vt:lpstr>Introdução</vt:lpstr>
      <vt:lpstr>Justificativa</vt:lpstr>
      <vt:lpstr>Metodologia</vt:lpstr>
      <vt:lpstr>Metodologia</vt:lpstr>
      <vt:lpstr>Resultados</vt:lpstr>
      <vt:lpstr>Resultados</vt:lpstr>
      <vt:lpstr>Resultados</vt:lpstr>
      <vt:lpstr>Resultados</vt:lpstr>
      <vt:lpstr>Considerações Finais</vt:lpstr>
      <vt:lpstr>Agradecimentos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 User</dc:creator>
  <cp:lastModifiedBy>Rafael Reinheimer</cp:lastModifiedBy>
  <cp:revision>88</cp:revision>
  <cp:lastPrinted>2016-07-13T19:15:54Z</cp:lastPrinted>
  <dcterms:created xsi:type="dcterms:W3CDTF">2016-07-06T18:56:15Z</dcterms:created>
  <dcterms:modified xsi:type="dcterms:W3CDTF">2016-09-26T20:20:16Z</dcterms:modified>
</cp:coreProperties>
</file>