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1" r:id="rId2"/>
    <p:sldId id="259" r:id="rId3"/>
    <p:sldId id="257" r:id="rId4"/>
    <p:sldId id="278" r:id="rId5"/>
    <p:sldId id="280" r:id="rId6"/>
    <p:sldId id="263" r:id="rId7"/>
    <p:sldId id="274" r:id="rId8"/>
    <p:sldId id="275" r:id="rId9"/>
    <p:sldId id="277" r:id="rId10"/>
    <p:sldId id="273" r:id="rId11"/>
    <p:sldId id="266" r:id="rId12"/>
    <p:sldId id="269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01E6A-D275-43CB-9538-6A912B59288E}" type="datetimeFigureOut">
              <a:rPr lang="pt-BR" smtClean="0"/>
              <a:pPr/>
              <a:t>23/09/2015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C94D-2903-4482-B0F8-8971704477F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01E6A-D275-43CB-9538-6A912B59288E}" type="datetimeFigureOut">
              <a:rPr lang="pt-BR" smtClean="0"/>
              <a:pPr/>
              <a:t>23/09/2015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C94D-2903-4482-B0F8-8971704477F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01E6A-D275-43CB-9538-6A912B59288E}" type="datetimeFigureOut">
              <a:rPr lang="pt-BR" smtClean="0"/>
              <a:pPr/>
              <a:t>23/09/2015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C94D-2903-4482-B0F8-8971704477F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01E6A-D275-43CB-9538-6A912B59288E}" type="datetimeFigureOut">
              <a:rPr lang="pt-BR" smtClean="0"/>
              <a:pPr/>
              <a:t>23/09/2015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C94D-2903-4482-B0F8-8971704477F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01E6A-D275-43CB-9538-6A912B59288E}" type="datetimeFigureOut">
              <a:rPr lang="pt-BR" smtClean="0"/>
              <a:pPr/>
              <a:t>23/09/2015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C94D-2903-4482-B0F8-8971704477F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01E6A-D275-43CB-9538-6A912B59288E}" type="datetimeFigureOut">
              <a:rPr lang="pt-BR" smtClean="0"/>
              <a:pPr/>
              <a:t>23/09/2015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C94D-2903-4482-B0F8-8971704477F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01E6A-D275-43CB-9538-6A912B59288E}" type="datetimeFigureOut">
              <a:rPr lang="pt-BR" smtClean="0"/>
              <a:pPr/>
              <a:t>23/09/2015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C94D-2903-4482-B0F8-8971704477F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01E6A-D275-43CB-9538-6A912B59288E}" type="datetimeFigureOut">
              <a:rPr lang="pt-BR" smtClean="0"/>
              <a:pPr/>
              <a:t>23/09/2015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C94D-2903-4482-B0F8-8971704477F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01E6A-D275-43CB-9538-6A912B59288E}" type="datetimeFigureOut">
              <a:rPr lang="pt-BR" smtClean="0"/>
              <a:pPr/>
              <a:t>23/09/2015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C94D-2903-4482-B0F8-8971704477F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01E6A-D275-43CB-9538-6A912B59288E}" type="datetimeFigureOut">
              <a:rPr lang="pt-BR" smtClean="0"/>
              <a:pPr/>
              <a:t>23/09/2015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C94D-2903-4482-B0F8-8971704477F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01E6A-D275-43CB-9538-6A912B59288E}" type="datetimeFigureOut">
              <a:rPr lang="pt-BR" smtClean="0"/>
              <a:pPr/>
              <a:t>23/09/2015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C94D-2903-4482-B0F8-8971704477F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01E6A-D275-43CB-9538-6A912B59288E}" type="datetimeFigureOut">
              <a:rPr lang="pt-BR" smtClean="0"/>
              <a:pPr/>
              <a:t>23/09/2015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AC94D-2903-4482-B0F8-8971704477F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1"/>
          <p:cNvSpPr txBox="1">
            <a:spLocks noChangeArrowheads="1"/>
          </p:cNvSpPr>
          <p:nvPr/>
        </p:nvSpPr>
        <p:spPr bwMode="auto">
          <a:xfrm>
            <a:off x="0" y="4149080"/>
            <a:ext cx="91440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altLang="pt-BR" sz="2100" b="1" dirty="0" smtClean="0">
                <a:latin typeface="+mj-lt"/>
              </a:rPr>
              <a:t>NOME: </a:t>
            </a:r>
            <a:r>
              <a:rPr lang="pt-BR" sz="2100" b="1" dirty="0" smtClean="0">
                <a:latin typeface="+mj-lt"/>
              </a:rPr>
              <a:t>POSSÍVEIS IMPACTOS DA URBANIZAÇÃO NA AUSÊNCIA DE CONTROLE :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pt-BR" sz="2100" b="1" dirty="0" smtClean="0">
                <a:latin typeface="+mj-lt"/>
              </a:rPr>
              <a:t>A EROSÃO URBANA EM UM PEQUENO MUNICÍPIO</a:t>
            </a:r>
          </a:p>
          <a:p>
            <a:pPr algn="ctr"/>
            <a:endParaRPr lang="pt-BR" altLang="pt-BR" sz="2400" dirty="0">
              <a:latin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170113" y="6237288"/>
            <a:ext cx="1754187" cy="62071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Impact" pitchFamily="34" charset="0"/>
              </a:rPr>
              <a:t>VIVER</a:t>
            </a:r>
            <a:endParaRPr lang="pt-BR" sz="2400" dirty="0">
              <a:latin typeface="Impact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932238" y="6237288"/>
            <a:ext cx="2252662" cy="62071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Impact" pitchFamily="34" charset="0"/>
              </a:rPr>
              <a:t>APRENDER</a:t>
            </a:r>
            <a:endParaRPr lang="pt-BR" sz="2400" dirty="0">
              <a:latin typeface="Impact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176963" y="6237288"/>
            <a:ext cx="2987675" cy="620712"/>
          </a:xfrm>
          <a:prstGeom prst="rect">
            <a:avLst/>
          </a:prstGeom>
          <a:solidFill>
            <a:srgbClr val="0797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Impact" pitchFamily="34" charset="0"/>
              </a:rPr>
              <a:t>TRANSFORMAR</a:t>
            </a:r>
            <a:endParaRPr lang="pt-BR" sz="2400" dirty="0">
              <a:latin typeface="Impact" pitchFamily="34" charset="0"/>
            </a:endParaRPr>
          </a:p>
        </p:txBody>
      </p:sp>
      <p:sp>
        <p:nvSpPr>
          <p:cNvPr id="3078" name="CaixaDeTexto 12"/>
          <p:cNvSpPr txBox="1">
            <a:spLocks noChangeArrowheads="1"/>
          </p:cNvSpPr>
          <p:nvPr/>
        </p:nvSpPr>
        <p:spPr bwMode="auto">
          <a:xfrm>
            <a:off x="1475656" y="5373216"/>
            <a:ext cx="65527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altLang="pt-BR" sz="2000" b="1" dirty="0" smtClean="0">
                <a:latin typeface="Calibri" pitchFamily="34" charset="0"/>
              </a:rPr>
              <a:t>ÁREA </a:t>
            </a:r>
            <a:r>
              <a:rPr lang="pt-BR" altLang="pt-BR" sz="2000" b="1" dirty="0">
                <a:latin typeface="Calibri" pitchFamily="34" charset="0"/>
              </a:rPr>
              <a:t>DA </a:t>
            </a:r>
            <a:r>
              <a:rPr lang="pt-BR" altLang="pt-BR" sz="2000" b="1" dirty="0" smtClean="0">
                <a:latin typeface="Calibri" pitchFamily="34" charset="0"/>
              </a:rPr>
              <a:t>ENGENHARIA: Saneamento Básico</a:t>
            </a:r>
            <a:endParaRPr lang="pt-BR" altLang="pt-BR" sz="2000" dirty="0">
              <a:latin typeface="Calibri" pitchFamily="34" charset="0"/>
            </a:endParaRPr>
          </a:p>
        </p:txBody>
      </p:sp>
      <p:sp>
        <p:nvSpPr>
          <p:cNvPr id="3079" name="CaixaDeTexto 13"/>
          <p:cNvSpPr txBox="1">
            <a:spLocks noChangeArrowheads="1"/>
          </p:cNvSpPr>
          <p:nvPr/>
        </p:nvSpPr>
        <p:spPr bwMode="auto">
          <a:xfrm>
            <a:off x="2051720" y="5733256"/>
            <a:ext cx="504056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pt-BR" sz="2000" dirty="0" smtClean="0">
                <a:latin typeface="+mj-lt"/>
              </a:rPr>
              <a:t>ALUNA: Dinara Inês Groth</a:t>
            </a:r>
            <a:endParaRPr lang="pt-BR" altLang="pt-BR" sz="2000" dirty="0">
              <a:latin typeface="+mj-lt"/>
            </a:endParaRPr>
          </a:p>
        </p:txBody>
      </p:sp>
      <p:pic>
        <p:nvPicPr>
          <p:cNvPr id="3080" name="Imagem 14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4" descr="D:\Civil Engineering\0-Programa de Ensino Tutorial em Engenharia Civil\2014\PEC 1\Logo PET 20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917700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5" descr="D:\Civil Engineering\0-Programa de Ensino Tutorial em Engenharia Civil\2014\PEC 1\Logo UNIJUÍ 20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1150" y="1890713"/>
            <a:ext cx="2232025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6" descr="D:\Civil Engineering\0-Programa de Ensino Tutorial em Engenharia Civil\2014\PEC 1\Logo PEC I 201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692150"/>
            <a:ext cx="2684463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Retângulo 12"/>
          <p:cNvSpPr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altLang="pt-BR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PEC II - Segundo Painel Temático de Pesquisa da Engenharia Civil da UNIJUÍ</a:t>
            </a:r>
          </a:p>
          <a:p>
            <a:pPr algn="r"/>
            <a:r>
              <a:rPr lang="pt-BR" altLang="pt-BR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				1º de outubro de 2015</a:t>
            </a:r>
          </a:p>
        </p:txBody>
      </p:sp>
      <p:pic>
        <p:nvPicPr>
          <p:cNvPr id="3085" name="Picture 4" descr="D:\Civil Engineering\0-Programa de Ensino Tutorial em Engenharia Civil\PEC 2\Logo PET - MEC SESU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8" y="5805488"/>
            <a:ext cx="2052637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TCC\TCC - FOTOS\DJI006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112568" cy="411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 flipH="1" flipV="1">
            <a:off x="4009776" y="2105472"/>
            <a:ext cx="5134224" cy="475252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0" y="-1"/>
            <a:ext cx="5364088" cy="4361993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173" name="Picture 5" descr="E:\TCC\TCC - FOTOS\DJI00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9458" y="2236735"/>
            <a:ext cx="4918200" cy="449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E:\TCC\TCC - FOTOS\DJI006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81128"/>
            <a:ext cx="338437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E:\TCC\TCC - FOTOS\DJI006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6632"/>
            <a:ext cx="279447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425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E:\TCC\TCC - FOTOS\DSC066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967036"/>
            <a:ext cx="5902986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:\TCC\TCC - FOTOS\DSC066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2656"/>
            <a:ext cx="2644801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E:\TCC\TCC - FOTOS\DSC066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01008"/>
            <a:ext cx="264480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7504" y="908720"/>
            <a:ext cx="6048672" cy="482453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6156176" y="3429000"/>
            <a:ext cx="2808312" cy="316835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6156176" y="260648"/>
            <a:ext cx="2808312" cy="316835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0762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95536" y="2924944"/>
            <a:ext cx="8516528" cy="648072"/>
          </a:xfrm>
          <a:prstGeom prst="rect">
            <a:avLst/>
          </a:prstGeom>
          <a:noFill/>
          <a:ln w="76200" cmpd="thinThick">
            <a:noFill/>
            <a:miter lim="800000"/>
          </a:ln>
        </p:spPr>
        <p:txBody>
          <a:bodyPr vert="horz" lIns="91440" tIns="45720" rIns="91440" bIns="0" rtlCol="0" anchor="ctr" anchorCtr="0">
            <a:no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glow rad="889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Tunga" pitchFamily="2"/>
              </a:defRPr>
            </a:lvl1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4500" dirty="0" smtClean="0">
                <a:solidFill>
                  <a:schemeClr val="tx1"/>
                </a:solidFill>
                <a:latin typeface="Stylus BT" pitchFamily="34" charset="0"/>
              </a:rPr>
              <a:t>OBRIGADA PELA ATENÇÃO!</a:t>
            </a:r>
            <a:endParaRPr lang="pt-BR" sz="4500" dirty="0">
              <a:solidFill>
                <a:schemeClr val="tx1"/>
              </a:solidFill>
              <a:latin typeface="Stylus BT" pitchFamily="34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 bwMode="black">
          <a:xfrm>
            <a:off x="132910" y="6309320"/>
            <a:ext cx="8928992" cy="504056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ctr" anchorCtr="0">
            <a:no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1200" dirty="0" smtClean="0">
                <a:solidFill>
                  <a:schemeClr val="bg2">
                    <a:lumMod val="25000"/>
                  </a:schemeClr>
                </a:solidFill>
                <a:latin typeface="Stylus BT" pitchFamily="34" charset="0"/>
              </a:rPr>
              <a:t>UNIJUÍ: Universidade regional do noroeste do estado do rio grande do sul</a:t>
            </a:r>
            <a:endParaRPr lang="pt-BR" sz="1200" dirty="0">
              <a:solidFill>
                <a:schemeClr val="bg2">
                  <a:lumMod val="25000"/>
                </a:schemeClr>
              </a:solidFill>
              <a:latin typeface="Stylus BT" pitchFamily="34" charset="0"/>
            </a:endParaRPr>
          </a:p>
        </p:txBody>
      </p:sp>
      <p:pic>
        <p:nvPicPr>
          <p:cNvPr id="4" name="Imagem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6234710"/>
            <a:ext cx="811672" cy="43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6" descr="Descrição: Uniju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736" y="6140145"/>
            <a:ext cx="766217" cy="623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6104197" y="188640"/>
            <a:ext cx="28078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Ijuí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, </a:t>
            </a: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Outubro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 de 2015</a:t>
            </a:r>
            <a:endParaRPr lang="pt-BR" b="1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170113" y="6237288"/>
            <a:ext cx="1754187" cy="62071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Impact" pitchFamily="34" charset="0"/>
              </a:rPr>
              <a:t>VIVER</a:t>
            </a:r>
            <a:endParaRPr lang="pt-BR" sz="2400" dirty="0">
              <a:latin typeface="Impact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932238" y="6237288"/>
            <a:ext cx="2252662" cy="62071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Impact" pitchFamily="34" charset="0"/>
              </a:rPr>
              <a:t>APRENDER</a:t>
            </a:r>
            <a:endParaRPr lang="pt-BR" sz="2400" dirty="0">
              <a:latin typeface="Impact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176963" y="6237288"/>
            <a:ext cx="2987675" cy="620712"/>
          </a:xfrm>
          <a:prstGeom prst="rect">
            <a:avLst/>
          </a:prstGeom>
          <a:solidFill>
            <a:srgbClr val="0797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Impact" pitchFamily="34" charset="0"/>
              </a:rPr>
              <a:t>TRANSFORMAR</a:t>
            </a:r>
            <a:endParaRPr lang="pt-BR" sz="2400" dirty="0">
              <a:latin typeface="Impact" pitchFamily="34" charset="0"/>
            </a:endParaRPr>
          </a:p>
        </p:txBody>
      </p:sp>
      <p:pic>
        <p:nvPicPr>
          <p:cNvPr id="10" name="Imagem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38" y="6100763"/>
            <a:ext cx="2136775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 descr="D:\Civil Engineering\0-Programa de Ensino Tutorial em Engenharia Civil\2014\PEC 1\Logo PEC I 201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88640"/>
            <a:ext cx="1441450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7791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11760" y="3276472"/>
            <a:ext cx="4320480" cy="1664696"/>
          </a:xfrm>
          <a:solidFill>
            <a:schemeClr val="bg1"/>
          </a:solidFill>
        </p:spPr>
        <p:txBody>
          <a:bodyPr anchor="t"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2500" dirty="0" smtClean="0">
                <a:solidFill>
                  <a:schemeClr val="bg2">
                    <a:lumMod val="50000"/>
                  </a:schemeClr>
                </a:solidFill>
                <a:latin typeface="Stylus BT" pitchFamily="34" charset="0"/>
              </a:rPr>
              <a:t/>
            </a:r>
            <a:br>
              <a:rPr lang="pt-BR" sz="2500" dirty="0" smtClean="0">
                <a:solidFill>
                  <a:schemeClr val="bg2">
                    <a:lumMod val="50000"/>
                  </a:schemeClr>
                </a:solidFill>
                <a:latin typeface="Stylus BT" pitchFamily="34" charset="0"/>
              </a:rPr>
            </a:br>
            <a:r>
              <a:rPr lang="pt-BR" sz="2500" dirty="0" smtClean="0">
                <a:latin typeface="Stylus BT" pitchFamily="34" charset="0"/>
              </a:rPr>
              <a:t>DINARA</a:t>
            </a:r>
            <a:r>
              <a:rPr lang="pt-BR" sz="2500" dirty="0" smtClean="0">
                <a:solidFill>
                  <a:schemeClr val="bg2">
                    <a:lumMod val="25000"/>
                  </a:schemeClr>
                </a:solidFill>
                <a:latin typeface="Stylus BT" pitchFamily="34" charset="0"/>
              </a:rPr>
              <a:t> INÊS GROTH</a:t>
            </a:r>
            <a:endParaRPr lang="pt-BR" sz="2500" dirty="0">
              <a:solidFill>
                <a:schemeClr val="bg2">
                  <a:lumMod val="25000"/>
                </a:schemeClr>
              </a:solidFill>
              <a:latin typeface="Stylus BT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339752" y="3212976"/>
            <a:ext cx="4464496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23528" y="1700808"/>
            <a:ext cx="8516528" cy="1008113"/>
          </a:xfrm>
          <a:prstGeom prst="rect">
            <a:avLst/>
          </a:prstGeom>
          <a:solidFill>
            <a:schemeClr val="tx2"/>
          </a:solidFill>
          <a:ln w="19050" cmpd="thinThick">
            <a:solidFill>
              <a:schemeClr val="accent1">
                <a:lumMod val="75000"/>
              </a:schemeClr>
            </a:solidFill>
            <a:miter lim="800000"/>
          </a:ln>
        </p:spPr>
        <p:txBody>
          <a:bodyPr vert="horz" lIns="91440" tIns="45720" rIns="91440" bIns="0" rtlCol="0" anchor="ctr" anchorCtr="0">
            <a:no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glow rad="889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Tunga" pitchFamily="2"/>
              </a:defRPr>
            </a:lvl1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2000" dirty="0" smtClean="0">
                <a:solidFill>
                  <a:schemeClr val="bg1"/>
                </a:solidFill>
                <a:latin typeface="Stylus BT" pitchFamily="34" charset="0"/>
              </a:rPr>
              <a:t>POSSÍVEIS IMPACTOS DA URBANIZAÇÃO NA AUSÊNCIA DE CONTROLE :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2000" dirty="0" smtClean="0">
                <a:solidFill>
                  <a:schemeClr val="bg1"/>
                </a:solidFill>
                <a:latin typeface="Stylus BT" pitchFamily="34" charset="0"/>
              </a:rPr>
              <a:t>A EROSÃO URBANA EM UM PEQUENO MUNICÍPIO</a:t>
            </a:r>
            <a:endParaRPr lang="pt-BR" sz="2000" dirty="0">
              <a:solidFill>
                <a:schemeClr val="bg1"/>
              </a:solidFill>
              <a:latin typeface="Stylus BT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 bwMode="black">
          <a:xfrm>
            <a:off x="179512" y="5172294"/>
            <a:ext cx="2088232" cy="504056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ctr" anchorCtr="0">
            <a:no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tylus BT" pitchFamily="34" charset="0"/>
              </a:rPr>
              <a:t>Orientador:</a:t>
            </a:r>
            <a:endParaRPr lang="pt-BR" sz="2000" dirty="0">
              <a:solidFill>
                <a:schemeClr val="tx1">
                  <a:lumMod val="50000"/>
                  <a:lumOff val="50000"/>
                </a:schemeClr>
              </a:solidFill>
              <a:latin typeface="Stylus BT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358808" y="4911356"/>
            <a:ext cx="4447728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t-BR" sz="1900" b="1" dirty="0">
                <a:latin typeface="Stylus BT" pitchFamily="34" charset="0"/>
              </a:rPr>
              <a:t>Prof. Dr. </a:t>
            </a:r>
            <a:r>
              <a:rPr lang="pt-BR" sz="1900" b="1" dirty="0" smtClean="0">
                <a:latin typeface="Stylus BT" pitchFamily="34" charset="0"/>
              </a:rPr>
              <a:t>GIULIANO CRAUSS DARONCO</a:t>
            </a:r>
          </a:p>
          <a:p>
            <a:pPr algn="ctr"/>
            <a:r>
              <a:rPr lang="pt-BR" sz="2000" dirty="0" smtClean="0">
                <a:latin typeface="Stylus BT" pitchFamily="34" charset="0"/>
              </a:rPr>
              <a:t>Engenheiro </a:t>
            </a:r>
            <a:r>
              <a:rPr lang="pt-BR" sz="2000" dirty="0">
                <a:latin typeface="Stylus BT" pitchFamily="34" charset="0"/>
              </a:rPr>
              <a:t>Civil</a:t>
            </a:r>
            <a:br>
              <a:rPr lang="pt-BR" sz="2000" dirty="0">
                <a:latin typeface="Stylus BT" pitchFamily="34" charset="0"/>
              </a:rPr>
            </a:br>
            <a:r>
              <a:rPr lang="pt-BR" sz="2000" dirty="0">
                <a:latin typeface="Stylus BT" pitchFamily="34" charset="0"/>
              </a:rPr>
              <a:t>Dr. Recursos Hídricos e Saneamento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 bwMode="black">
          <a:xfrm>
            <a:off x="2463516" y="3241322"/>
            <a:ext cx="1316396" cy="504056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ctr" anchorCtr="0">
            <a:no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1500" dirty="0" smtClean="0">
                <a:solidFill>
                  <a:schemeClr val="tx1"/>
                </a:solidFill>
                <a:latin typeface="Stylus BT" pitchFamily="34" charset="0"/>
              </a:rPr>
              <a:t>Acadêmica</a:t>
            </a:r>
            <a:r>
              <a:rPr lang="pt-BR" sz="1000" dirty="0" smtClean="0">
                <a:solidFill>
                  <a:schemeClr val="tx1"/>
                </a:solidFill>
                <a:latin typeface="Stylus BT" pitchFamily="34" charset="0"/>
              </a:rPr>
              <a:t>:</a:t>
            </a:r>
            <a:endParaRPr lang="pt-BR" sz="1000" dirty="0">
              <a:solidFill>
                <a:schemeClr val="tx1"/>
              </a:solidFill>
              <a:latin typeface="Stylus BT" pitchFamily="34" charset="0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 bwMode="black">
          <a:xfrm>
            <a:off x="132910" y="6309320"/>
            <a:ext cx="8928992" cy="504056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ctr" anchorCtr="0">
            <a:no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1200" dirty="0" smtClean="0">
                <a:solidFill>
                  <a:schemeClr val="bg2">
                    <a:lumMod val="25000"/>
                  </a:schemeClr>
                </a:solidFill>
                <a:latin typeface="Stylus BT" pitchFamily="34" charset="0"/>
              </a:rPr>
              <a:t>UNIJUÍ: Universidade regional do noroeste do estado do rio grande do sul</a:t>
            </a:r>
            <a:endParaRPr lang="pt-BR" sz="1200" dirty="0">
              <a:solidFill>
                <a:schemeClr val="bg2">
                  <a:lumMod val="25000"/>
                </a:schemeClr>
              </a:solidFill>
              <a:latin typeface="Stylus BT" pitchFamily="34" charset="0"/>
            </a:endParaRPr>
          </a:p>
        </p:txBody>
      </p:sp>
      <p:pic>
        <p:nvPicPr>
          <p:cNvPr id="12" name="Imagem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6234710"/>
            <a:ext cx="811672" cy="43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m 6" descr="Descrição: Uniju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736" y="6140145"/>
            <a:ext cx="766217" cy="623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2342039" y="4884262"/>
            <a:ext cx="4464496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170113" y="6237288"/>
            <a:ext cx="1754187" cy="62071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Impact" pitchFamily="34" charset="0"/>
              </a:rPr>
              <a:t>VIVER</a:t>
            </a:r>
            <a:endParaRPr lang="pt-BR" sz="2400" dirty="0">
              <a:latin typeface="Impact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932238" y="6237288"/>
            <a:ext cx="2252662" cy="62071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Impact" pitchFamily="34" charset="0"/>
              </a:rPr>
              <a:t>APRENDER</a:t>
            </a:r>
            <a:endParaRPr lang="pt-BR" sz="2400" dirty="0">
              <a:latin typeface="Impact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6176963" y="6237288"/>
            <a:ext cx="2987675" cy="620712"/>
          </a:xfrm>
          <a:prstGeom prst="rect">
            <a:avLst/>
          </a:prstGeom>
          <a:solidFill>
            <a:srgbClr val="0797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Impact" pitchFamily="34" charset="0"/>
              </a:rPr>
              <a:t>TRANSFORMAR</a:t>
            </a:r>
            <a:endParaRPr lang="pt-BR" sz="2400" dirty="0">
              <a:latin typeface="Impact" pitchFamily="34" charset="0"/>
            </a:endParaRPr>
          </a:p>
        </p:txBody>
      </p:sp>
      <p:pic>
        <p:nvPicPr>
          <p:cNvPr id="18" name="Imagem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38" y="6100763"/>
            <a:ext cx="2136775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6" descr="D:\Civil Engineering\0-Programa de Ensino Tutorial em Engenharia Civil\2014\PEC 1\Logo PEC I 201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0"/>
            <a:ext cx="1441450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1833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2060848"/>
            <a:ext cx="7632848" cy="31700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	</a:t>
            </a:r>
            <a:r>
              <a:rPr lang="pt-BR" sz="2000" dirty="0" smtClean="0"/>
              <a:t>Conforme </a:t>
            </a:r>
            <a:r>
              <a:rPr lang="pt-BR" sz="2000" dirty="0"/>
              <a:t>Coiado (2001), a degradação das bacias hidrográficas pela ação </a:t>
            </a:r>
            <a:r>
              <a:rPr lang="pt-BR" sz="2000" dirty="0" smtClean="0"/>
              <a:t>antrópica, associados </a:t>
            </a:r>
            <a:r>
              <a:rPr lang="pt-BR" sz="2000" dirty="0"/>
              <a:t>á fenômenos naturais de precipitação e tipos de solos, resultam em quantidades muito maiores de solo erodidos em relação aos produzidos em centenas de </a:t>
            </a:r>
            <a:r>
              <a:rPr lang="pt-BR" sz="2000" dirty="0" smtClean="0"/>
              <a:t>anos, </a:t>
            </a:r>
            <a:r>
              <a:rPr lang="pt-BR" sz="2000" dirty="0"/>
              <a:t>gerando um desiquilíbrio da produção e degradação do solo. </a:t>
            </a:r>
          </a:p>
          <a:p>
            <a:pPr algn="just"/>
            <a:r>
              <a:rPr lang="pt-BR" sz="2000" dirty="0" smtClean="0"/>
              <a:t>	O </a:t>
            </a:r>
            <a:r>
              <a:rPr lang="pt-BR" sz="2000" dirty="0"/>
              <a:t>referido trabalho tem por principal objetivo fazer a análise de um </a:t>
            </a:r>
            <a:r>
              <a:rPr lang="pt-BR" sz="2000" b="1" dirty="0"/>
              <a:t>estudo de caso </a:t>
            </a:r>
            <a:r>
              <a:rPr lang="pt-BR" sz="2000" dirty="0"/>
              <a:t>no município de Humaitá/RS, localizado no noroeste do estado do Rio Grande do Sul, contando com 4.919 habitantes e área de 134,513 km², segundo o último censo do IBGE (2010). 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 bwMode="black">
          <a:xfrm>
            <a:off x="132910" y="6288784"/>
            <a:ext cx="8928992" cy="504056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ctr" anchorCtr="0">
            <a:no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1200" dirty="0" smtClean="0">
                <a:solidFill>
                  <a:schemeClr val="bg2">
                    <a:lumMod val="25000"/>
                  </a:schemeClr>
                </a:solidFill>
                <a:latin typeface="Stylus BT" pitchFamily="34" charset="0"/>
              </a:rPr>
              <a:t>UNIJUÍ: Universidade regional do noroeste do estado do rio grande do sul</a:t>
            </a:r>
            <a:endParaRPr lang="pt-BR" sz="1200" dirty="0">
              <a:solidFill>
                <a:schemeClr val="bg2">
                  <a:lumMod val="25000"/>
                </a:schemeClr>
              </a:solidFill>
              <a:latin typeface="Stylus BT" pitchFamily="34" charset="0"/>
            </a:endParaRPr>
          </a:p>
        </p:txBody>
      </p:sp>
      <p:pic>
        <p:nvPicPr>
          <p:cNvPr id="4" name="Imagem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6234710"/>
            <a:ext cx="811672" cy="43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6" descr="Descrição: Uniju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736" y="6140145"/>
            <a:ext cx="766217" cy="623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3243517" cy="720080"/>
          </a:xfrm>
          <a:noFill/>
          <a:ln>
            <a:noFill/>
          </a:ln>
        </p:spPr>
        <p:txBody>
          <a:bodyPr anchor="ctr"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Courier New" pitchFamily="49" charset="0"/>
              <a:buChar char="o"/>
            </a:pPr>
            <a:r>
              <a:rPr lang="pt-BR" sz="2500" dirty="0" smtClean="0">
                <a:solidFill>
                  <a:schemeClr val="bg2">
                    <a:lumMod val="25000"/>
                  </a:schemeClr>
                </a:solidFill>
                <a:latin typeface="Stylus BT" pitchFamily="34" charset="0"/>
              </a:rPr>
              <a:t>Introdução:</a:t>
            </a:r>
            <a:endParaRPr lang="pt-BR" sz="2500" dirty="0">
              <a:solidFill>
                <a:schemeClr val="bg2">
                  <a:lumMod val="25000"/>
                </a:schemeClr>
              </a:solidFill>
              <a:latin typeface="Stylus BT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170113" y="6237288"/>
            <a:ext cx="1754187" cy="62071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Impact" pitchFamily="34" charset="0"/>
              </a:rPr>
              <a:t>VIVER</a:t>
            </a:r>
            <a:endParaRPr lang="pt-BR" sz="2400" dirty="0">
              <a:latin typeface="Impact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932238" y="6237288"/>
            <a:ext cx="2252662" cy="62071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Impact" pitchFamily="34" charset="0"/>
              </a:rPr>
              <a:t>APRENDER</a:t>
            </a:r>
            <a:endParaRPr lang="pt-BR" sz="2400" dirty="0">
              <a:latin typeface="Impact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6176963" y="6237288"/>
            <a:ext cx="2987675" cy="620712"/>
          </a:xfrm>
          <a:prstGeom prst="rect">
            <a:avLst/>
          </a:prstGeom>
          <a:solidFill>
            <a:srgbClr val="0797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Impact" pitchFamily="34" charset="0"/>
              </a:rPr>
              <a:t>TRANSFORMAR</a:t>
            </a:r>
            <a:endParaRPr lang="pt-BR" sz="2400" dirty="0">
              <a:latin typeface="Impact" pitchFamily="34" charset="0"/>
            </a:endParaRPr>
          </a:p>
        </p:txBody>
      </p:sp>
      <p:pic>
        <p:nvPicPr>
          <p:cNvPr id="17" name="Imagem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38" y="6100763"/>
            <a:ext cx="2136775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6" descr="D:\Civil Engineering\0-Programa de Ensino Tutorial em Engenharia Civil\2014\PEC 1\Logo PEC I 201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0"/>
            <a:ext cx="1441450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8661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827584" y="1844824"/>
            <a:ext cx="7632848" cy="40010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pt-BR" sz="2000" dirty="0" smtClean="0">
                <a:solidFill>
                  <a:schemeClr val="bg1"/>
                </a:solidFill>
              </a:rPr>
              <a:t>Identificar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>
                <a:solidFill>
                  <a:schemeClr val="bg1"/>
                </a:solidFill>
              </a:rPr>
              <a:t>as causas e o tipo da erosão encontrada no município de Humaitá/RS; </a:t>
            </a:r>
            <a:endParaRPr lang="pt-BR" dirty="0" smtClean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pt-BR" dirty="0" smtClean="0">
                <a:solidFill>
                  <a:schemeClr val="bg1"/>
                </a:solidFill>
              </a:rPr>
              <a:t>Sugerir </a:t>
            </a:r>
            <a:r>
              <a:rPr lang="pt-BR" dirty="0">
                <a:solidFill>
                  <a:schemeClr val="bg1"/>
                </a:solidFill>
              </a:rPr>
              <a:t>melhorias para os espaços que apresentam condições de erosão do solo, para que seja feito um melhor aproveitamento e a utilização destes espaços; </a:t>
            </a:r>
            <a:endParaRPr lang="pt-BR" dirty="0" smtClean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pt-BR" dirty="0" smtClean="0">
                <a:solidFill>
                  <a:schemeClr val="bg1"/>
                </a:solidFill>
              </a:rPr>
              <a:t>Explanar </a:t>
            </a:r>
            <a:r>
              <a:rPr lang="pt-BR" dirty="0">
                <a:solidFill>
                  <a:schemeClr val="bg1"/>
                </a:solidFill>
              </a:rPr>
              <a:t>que o saneamento urbano é algo indispensável, bem como demonstrar que temos muito pela frente para alcançarmos um ideal para este assunto; </a:t>
            </a:r>
            <a:endParaRPr lang="pt-BR" dirty="0" smtClean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pt-BR" dirty="0" smtClean="0">
                <a:solidFill>
                  <a:schemeClr val="bg1"/>
                </a:solidFill>
              </a:rPr>
              <a:t>Chamar </a:t>
            </a:r>
            <a:r>
              <a:rPr lang="pt-BR" dirty="0">
                <a:solidFill>
                  <a:schemeClr val="bg1"/>
                </a:solidFill>
              </a:rPr>
              <a:t>a atenção para as demais pesquisas sobre o tema, que melhorias podem e devem ser feitas, inclusive em municípios de pequeno porte. </a:t>
            </a:r>
          </a:p>
          <a:p>
            <a:pPr algn="just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616624" cy="720080"/>
          </a:xfrm>
          <a:noFill/>
          <a:ln>
            <a:noFill/>
          </a:ln>
        </p:spPr>
        <p:txBody>
          <a:bodyPr anchor="ctr"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Courier New" pitchFamily="49" charset="0"/>
              <a:buChar char="o"/>
            </a:pPr>
            <a:r>
              <a:rPr lang="pt-BR" sz="2500" dirty="0" smtClean="0">
                <a:latin typeface="Stylus BT" pitchFamily="34" charset="0"/>
              </a:rPr>
              <a:t>OBJETIVOS</a:t>
            </a:r>
            <a:r>
              <a:rPr lang="pt-BR" sz="2500" dirty="0" smtClean="0">
                <a:solidFill>
                  <a:schemeClr val="bg2">
                    <a:lumMod val="25000"/>
                  </a:schemeClr>
                </a:solidFill>
                <a:latin typeface="Stylus BT" pitchFamily="34" charset="0"/>
              </a:rPr>
              <a:t> da pesquisa:</a:t>
            </a:r>
            <a:endParaRPr lang="pt-BR" sz="2500" dirty="0">
              <a:solidFill>
                <a:schemeClr val="bg2">
                  <a:lumMod val="25000"/>
                </a:schemeClr>
              </a:solidFill>
              <a:latin typeface="Stylus BT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 bwMode="black">
          <a:xfrm>
            <a:off x="132910" y="6309320"/>
            <a:ext cx="8928992" cy="504056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ctr" anchorCtr="0">
            <a:no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1200" dirty="0" smtClean="0">
                <a:solidFill>
                  <a:schemeClr val="bg2">
                    <a:lumMod val="25000"/>
                  </a:schemeClr>
                </a:solidFill>
                <a:latin typeface="Stylus BT" pitchFamily="34" charset="0"/>
              </a:rPr>
              <a:t>UNIJUÍ: Universidade regional do noroeste do estado do rio grande do sul</a:t>
            </a:r>
            <a:endParaRPr lang="pt-BR" sz="1200" dirty="0">
              <a:solidFill>
                <a:schemeClr val="bg2">
                  <a:lumMod val="25000"/>
                </a:schemeClr>
              </a:solidFill>
              <a:latin typeface="Stylus BT" pitchFamily="34" charset="0"/>
            </a:endParaRPr>
          </a:p>
        </p:txBody>
      </p:sp>
      <p:pic>
        <p:nvPicPr>
          <p:cNvPr id="5" name="Imagem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6234710"/>
            <a:ext cx="811672" cy="43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6" descr="Descrição: Uniju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736" y="6140145"/>
            <a:ext cx="766217" cy="623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2170113" y="6237288"/>
            <a:ext cx="1754187" cy="62071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Impact" pitchFamily="34" charset="0"/>
              </a:rPr>
              <a:t>VIVER</a:t>
            </a:r>
            <a:endParaRPr lang="pt-BR" sz="2400" dirty="0">
              <a:latin typeface="Impact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932238" y="6237288"/>
            <a:ext cx="2252662" cy="62071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Impact" pitchFamily="34" charset="0"/>
              </a:rPr>
              <a:t>APRENDER</a:t>
            </a:r>
            <a:endParaRPr lang="pt-BR" sz="2400" dirty="0">
              <a:latin typeface="Impact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176963" y="6237288"/>
            <a:ext cx="2987675" cy="620712"/>
          </a:xfrm>
          <a:prstGeom prst="rect">
            <a:avLst/>
          </a:prstGeom>
          <a:solidFill>
            <a:srgbClr val="0797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Impact" pitchFamily="34" charset="0"/>
              </a:rPr>
              <a:t>TRANSFORMAR</a:t>
            </a:r>
            <a:endParaRPr lang="pt-BR" sz="2400" dirty="0">
              <a:latin typeface="Impact" pitchFamily="34" charset="0"/>
            </a:endParaRPr>
          </a:p>
        </p:txBody>
      </p:sp>
      <p:pic>
        <p:nvPicPr>
          <p:cNvPr id="12" name="Imagem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38" y="6100763"/>
            <a:ext cx="2136775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 descr="D:\Civil Engineering\0-Programa de Ensino Tutorial em Engenharia Civil\2014\PEC 1\Logo PEC I 201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88640"/>
            <a:ext cx="1441450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2401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3645024"/>
            <a:ext cx="4320480" cy="129614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790001" y="3933056"/>
            <a:ext cx="3243517" cy="720080"/>
          </a:xfr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2500" dirty="0" smtClean="0">
                <a:solidFill>
                  <a:schemeClr val="bg1"/>
                </a:solidFill>
                <a:latin typeface="Stylus BT" pitchFamily="34" charset="0"/>
              </a:rPr>
              <a:t>EROSÃO DO SOLO</a:t>
            </a:r>
            <a:endParaRPr lang="pt-BR" sz="2500" dirty="0">
              <a:solidFill>
                <a:schemeClr val="bg1"/>
              </a:solidFill>
              <a:latin typeface="Stylus BT" pitchFamily="34" charset="0"/>
            </a:endParaRPr>
          </a:p>
        </p:txBody>
      </p:sp>
      <p:cxnSp>
        <p:nvCxnSpPr>
          <p:cNvPr id="6" name="Conector angulado 5"/>
          <p:cNvCxnSpPr/>
          <p:nvPr/>
        </p:nvCxnSpPr>
        <p:spPr>
          <a:xfrm>
            <a:off x="971600" y="5103858"/>
            <a:ext cx="432048" cy="21602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ítulo 1"/>
          <p:cNvSpPr txBox="1">
            <a:spLocks/>
          </p:cNvSpPr>
          <p:nvPr/>
        </p:nvSpPr>
        <p:spPr bwMode="black">
          <a:xfrm>
            <a:off x="5332875" y="5427222"/>
            <a:ext cx="3243517" cy="468052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ctr" anchorCtr="0">
            <a:no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2000" dirty="0" smtClean="0">
                <a:solidFill>
                  <a:schemeClr val="tx2"/>
                </a:solidFill>
                <a:latin typeface="Stylus BT" pitchFamily="34" charset="0"/>
              </a:rPr>
              <a:t>FATORES DE INFLUÊNCIA</a:t>
            </a:r>
            <a:endParaRPr lang="pt-BR" sz="2000" dirty="0">
              <a:solidFill>
                <a:schemeClr val="tx2"/>
              </a:solidFill>
              <a:latin typeface="Stylus BT" pitchFamily="34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 bwMode="black">
          <a:xfrm>
            <a:off x="1187624" y="5085184"/>
            <a:ext cx="3094113" cy="468052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ctr" anchorCtr="0">
            <a:no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2000" dirty="0" smtClean="0">
                <a:solidFill>
                  <a:schemeClr val="tx2"/>
                </a:solidFill>
                <a:latin typeface="Stylus BT" pitchFamily="34" charset="0"/>
              </a:rPr>
              <a:t>TIPOS DE EROSÃO</a:t>
            </a:r>
            <a:endParaRPr lang="pt-BR" sz="2000" dirty="0">
              <a:solidFill>
                <a:schemeClr val="tx2"/>
              </a:solidFill>
              <a:latin typeface="Stylus BT" pitchFamily="34" charset="0"/>
            </a:endParaRPr>
          </a:p>
        </p:txBody>
      </p:sp>
      <p:cxnSp>
        <p:nvCxnSpPr>
          <p:cNvPr id="11" name="Conector angulado 10"/>
          <p:cNvCxnSpPr/>
          <p:nvPr/>
        </p:nvCxnSpPr>
        <p:spPr>
          <a:xfrm>
            <a:off x="4932040" y="5445224"/>
            <a:ext cx="432048" cy="21602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1547664" y="188640"/>
            <a:ext cx="741998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/>
              <a:t>Segundo Mendonça (1993), a erosão dos solos pluvial, eólica ou fluvial é uma questão frequente em muitos países, porém, muito mais grave naqueles ainda em desenvolvimento do que nos já desenvolvidos, pois é nas regiões com a predominância do clima tropical úmido que a erosão pluvial é um fenômeno que ameaça constantemente a produtividade agrícola nas áreas rurais e, em áreas urbanas coloca a segurança dos habitantes em alerta, ao mesmo tempo em que se criam barreiras para o desenvolvimento e expansão destas, como o Brasil se encontra nesta localização e caracteriza-se um país em desenvolvimento se sugerem os avanços e estudos sobre este tema. </a:t>
            </a:r>
          </a:p>
        </p:txBody>
      </p:sp>
      <p:sp>
        <p:nvSpPr>
          <p:cNvPr id="13" name="Título 1"/>
          <p:cNvSpPr txBox="1">
            <a:spLocks/>
          </p:cNvSpPr>
          <p:nvPr/>
        </p:nvSpPr>
        <p:spPr bwMode="black">
          <a:xfrm>
            <a:off x="132910" y="6309320"/>
            <a:ext cx="8928992" cy="504056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ctr" anchorCtr="0">
            <a:no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1200" dirty="0" smtClean="0">
                <a:solidFill>
                  <a:schemeClr val="bg2">
                    <a:lumMod val="25000"/>
                  </a:schemeClr>
                </a:solidFill>
                <a:latin typeface="Stylus BT" pitchFamily="34" charset="0"/>
              </a:rPr>
              <a:t>UNIJUÍ: Universidade regional do noroeste do estado do rio grande do sul</a:t>
            </a:r>
            <a:endParaRPr lang="pt-BR" sz="1200" dirty="0">
              <a:solidFill>
                <a:schemeClr val="bg2">
                  <a:lumMod val="25000"/>
                </a:schemeClr>
              </a:solidFill>
              <a:latin typeface="Stylus BT" pitchFamily="34" charset="0"/>
            </a:endParaRPr>
          </a:p>
        </p:txBody>
      </p:sp>
      <p:pic>
        <p:nvPicPr>
          <p:cNvPr id="14" name="Imagem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6234710"/>
            <a:ext cx="811672" cy="43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m 6" descr="Descrição: Uniju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736" y="6140145"/>
            <a:ext cx="766217" cy="623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2170113" y="6237288"/>
            <a:ext cx="1754187" cy="62071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Impact" pitchFamily="34" charset="0"/>
              </a:rPr>
              <a:t>VIVER</a:t>
            </a:r>
            <a:endParaRPr lang="pt-BR" sz="2400" dirty="0">
              <a:latin typeface="Impact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932238" y="6237288"/>
            <a:ext cx="2252662" cy="62071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Impact" pitchFamily="34" charset="0"/>
              </a:rPr>
              <a:t>APRENDER</a:t>
            </a:r>
            <a:endParaRPr lang="pt-BR" sz="2400" dirty="0">
              <a:latin typeface="Impact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6176963" y="6237288"/>
            <a:ext cx="2987675" cy="620712"/>
          </a:xfrm>
          <a:prstGeom prst="rect">
            <a:avLst/>
          </a:prstGeom>
          <a:solidFill>
            <a:srgbClr val="0797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Impact" pitchFamily="34" charset="0"/>
              </a:rPr>
              <a:t>TRANSFORMAR</a:t>
            </a:r>
            <a:endParaRPr lang="pt-BR" sz="2400" dirty="0">
              <a:latin typeface="Impact" pitchFamily="34" charset="0"/>
            </a:endParaRPr>
          </a:p>
        </p:txBody>
      </p:sp>
      <p:pic>
        <p:nvPicPr>
          <p:cNvPr id="18" name="Imagem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38" y="6100763"/>
            <a:ext cx="2136775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6" descr="D:\Civil Engineering\0-Programa de Ensino Tutorial em Engenharia Civil\2014\PEC 1\Logo PEC I 201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8640"/>
            <a:ext cx="1441450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2871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TCC\160v4erosolamin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736" y="404663"/>
            <a:ext cx="4585196" cy="281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 bwMode="black">
          <a:xfrm>
            <a:off x="132910" y="6309320"/>
            <a:ext cx="8928992" cy="504056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ctr" anchorCtr="0">
            <a:no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1200" dirty="0" smtClean="0">
                <a:solidFill>
                  <a:schemeClr val="bg2">
                    <a:lumMod val="25000"/>
                  </a:schemeClr>
                </a:solidFill>
                <a:latin typeface="Stylus BT" pitchFamily="34" charset="0"/>
              </a:rPr>
              <a:t>UNIJUÍ: Universidade regional do noroeste do estado do rio grande do sul</a:t>
            </a:r>
            <a:endParaRPr lang="pt-BR" sz="1200" dirty="0">
              <a:solidFill>
                <a:schemeClr val="bg2">
                  <a:lumMod val="25000"/>
                </a:schemeClr>
              </a:solidFill>
              <a:latin typeface="Stylus BT" pitchFamily="34" charset="0"/>
            </a:endParaRPr>
          </a:p>
        </p:txBody>
      </p:sp>
      <p:pic>
        <p:nvPicPr>
          <p:cNvPr id="4" name="Imagem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6234710"/>
            <a:ext cx="811672" cy="43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6" descr="Descrição: Uniju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736" y="6140145"/>
            <a:ext cx="766217" cy="623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D:\TCC\p41500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1878" y="404664"/>
            <a:ext cx="2937323" cy="317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736" y="3575017"/>
            <a:ext cx="4585196" cy="256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6100440" y="64550"/>
            <a:ext cx="180020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Tunga" pitchFamily="2"/>
              </a:defRPr>
            </a:lvl1pPr>
          </a:lstStyle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pt-BR" dirty="0" smtClean="0">
                <a:solidFill>
                  <a:schemeClr val="tx2"/>
                </a:solidFill>
                <a:latin typeface="Stylus BT" pitchFamily="34" charset="0"/>
              </a:rPr>
              <a:t>VOÇOROCA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  <a:latin typeface="Stylus BT" pitchFamily="34" charset="0"/>
              </a:rPr>
              <a:t>:</a:t>
            </a:r>
            <a:endParaRPr lang="pt-BR" dirty="0">
              <a:solidFill>
                <a:schemeClr val="bg2">
                  <a:lumMod val="25000"/>
                </a:schemeClr>
              </a:solidFill>
              <a:latin typeface="Stylus BT" pitchFamily="34" charset="0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6100440" y="3575017"/>
            <a:ext cx="180020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Tunga" pitchFamily="2"/>
              </a:defRPr>
            </a:lvl1pPr>
          </a:lstStyle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pt-BR" dirty="0" smtClean="0">
                <a:solidFill>
                  <a:schemeClr val="tx2"/>
                </a:solidFill>
                <a:latin typeface="Stylus BT" pitchFamily="34" charset="0"/>
              </a:rPr>
              <a:t>RAVINA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  <a:latin typeface="Stylus BT" pitchFamily="34" charset="0"/>
              </a:rPr>
              <a:t>:</a:t>
            </a:r>
            <a:endParaRPr lang="pt-BR" dirty="0">
              <a:solidFill>
                <a:schemeClr val="bg2">
                  <a:lumMod val="25000"/>
                </a:schemeClr>
              </a:solidFill>
              <a:latin typeface="Stylus BT" pitchFamily="34" charset="0"/>
            </a:endParaRP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1778242" y="3214977"/>
            <a:ext cx="165618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Tunga" pitchFamily="2"/>
              </a:defRPr>
            </a:lvl1pPr>
          </a:lstStyle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pt-BR" dirty="0" smtClean="0">
                <a:solidFill>
                  <a:schemeClr val="tx2"/>
                </a:solidFill>
                <a:latin typeface="Stylus BT" pitchFamily="34" charset="0"/>
              </a:rPr>
              <a:t>SULCOS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  <a:latin typeface="Stylus BT" pitchFamily="34" charset="0"/>
              </a:rPr>
              <a:t>:</a:t>
            </a:r>
            <a:endParaRPr lang="pt-BR" dirty="0">
              <a:solidFill>
                <a:schemeClr val="bg2">
                  <a:lumMod val="25000"/>
                </a:schemeClr>
              </a:solidFill>
              <a:latin typeface="Stylus BT" pitchFamily="34" charset="0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1706234" y="0"/>
            <a:ext cx="1800200" cy="404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Tunga" pitchFamily="2"/>
              </a:defRPr>
            </a:lvl1pPr>
          </a:lstStyle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pt-BR" dirty="0" smtClean="0">
                <a:solidFill>
                  <a:schemeClr val="tx2"/>
                </a:solidFill>
                <a:latin typeface="Stylus BT" pitchFamily="34" charset="0"/>
              </a:rPr>
              <a:t>Laminar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  <a:latin typeface="Stylus BT" pitchFamily="34" charset="0"/>
              </a:rPr>
              <a:t>:</a:t>
            </a:r>
            <a:endParaRPr lang="pt-BR" dirty="0">
              <a:solidFill>
                <a:schemeClr val="bg2">
                  <a:lumMod val="25000"/>
                </a:schemeClr>
              </a:solidFill>
              <a:latin typeface="Stylus BT" pitchFamily="34" charset="0"/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1878" y="3935058"/>
            <a:ext cx="2974350" cy="220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tângulo 16"/>
          <p:cNvSpPr/>
          <p:nvPr/>
        </p:nvSpPr>
        <p:spPr>
          <a:xfrm>
            <a:off x="2170113" y="6237288"/>
            <a:ext cx="1754187" cy="62071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Impact" pitchFamily="34" charset="0"/>
              </a:rPr>
              <a:t>VIVER</a:t>
            </a:r>
            <a:endParaRPr lang="pt-BR" sz="2400" dirty="0">
              <a:latin typeface="Impact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932238" y="6237288"/>
            <a:ext cx="2252662" cy="62071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Impact" pitchFamily="34" charset="0"/>
              </a:rPr>
              <a:t>APRENDER</a:t>
            </a:r>
            <a:endParaRPr lang="pt-BR" sz="2400" dirty="0">
              <a:latin typeface="Impact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6176963" y="6237288"/>
            <a:ext cx="2987675" cy="620712"/>
          </a:xfrm>
          <a:prstGeom prst="rect">
            <a:avLst/>
          </a:prstGeom>
          <a:solidFill>
            <a:srgbClr val="0797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Impact" pitchFamily="34" charset="0"/>
              </a:rPr>
              <a:t>TRANSFORMAR</a:t>
            </a:r>
            <a:endParaRPr lang="pt-BR" sz="2400" dirty="0">
              <a:latin typeface="Impact" pitchFamily="34" charset="0"/>
            </a:endParaRPr>
          </a:p>
        </p:txBody>
      </p:sp>
      <p:pic>
        <p:nvPicPr>
          <p:cNvPr id="20" name="Imagem 7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338" y="6100763"/>
            <a:ext cx="2136775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6" descr="D:\Civil Engineering\0-Programa de Ensino Tutorial em Engenharia Civil\2014\PEC 1\Logo PEC I 2014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441450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7275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411760" y="3284984"/>
            <a:ext cx="4320480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2411760" y="3140968"/>
            <a:ext cx="4320480" cy="64807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275856" y="3284984"/>
            <a:ext cx="374441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Stylus BT" pitchFamily="34" charset="0"/>
              </a:rPr>
              <a:t>FATORES ANTRÓPICOS:</a:t>
            </a:r>
            <a:endParaRPr lang="pt-BR" dirty="0">
              <a:solidFill>
                <a:schemeClr val="bg1"/>
              </a:solidFill>
              <a:latin typeface="Stylus BT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393250" y="116632"/>
            <a:ext cx="4320480" cy="64807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3275856" y="260648"/>
            <a:ext cx="374441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Stylus BT" pitchFamily="34" charset="0"/>
              </a:rPr>
              <a:t>FATORES NATURAIS:</a:t>
            </a:r>
            <a:endParaRPr lang="pt-BR" dirty="0">
              <a:solidFill>
                <a:schemeClr val="bg1"/>
              </a:solidFill>
              <a:latin typeface="Stylus BT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699792" y="1058380"/>
            <a:ext cx="3744416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pt-BR" dirty="0" smtClean="0">
                <a:solidFill>
                  <a:schemeClr val="tx2"/>
                </a:solidFill>
                <a:latin typeface="Stylus BT" pitchFamily="34" charset="0"/>
              </a:rPr>
              <a:t>CLIMA</a:t>
            </a:r>
            <a:endParaRPr lang="pt-BR" dirty="0">
              <a:solidFill>
                <a:schemeClr val="tx2"/>
              </a:solidFill>
              <a:latin typeface="Stylus BT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699792" y="1628800"/>
            <a:ext cx="3744416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pt-BR" dirty="0" smtClean="0">
                <a:solidFill>
                  <a:schemeClr val="tx2"/>
                </a:solidFill>
                <a:latin typeface="Stylus BT" pitchFamily="34" charset="0"/>
              </a:rPr>
              <a:t>COBERTURA VEGETAL</a:t>
            </a:r>
            <a:endParaRPr lang="pt-BR" dirty="0">
              <a:solidFill>
                <a:schemeClr val="tx2"/>
              </a:solidFill>
              <a:latin typeface="Stylus BT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699792" y="2132856"/>
            <a:ext cx="3744416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pt-BR" dirty="0" smtClean="0">
                <a:solidFill>
                  <a:schemeClr val="tx2"/>
                </a:solidFill>
                <a:latin typeface="Stylus BT" pitchFamily="34" charset="0"/>
              </a:rPr>
              <a:t>TOPOGRAFIA DO TERRENO</a:t>
            </a:r>
            <a:endParaRPr lang="pt-BR" dirty="0">
              <a:solidFill>
                <a:schemeClr val="tx2"/>
              </a:solidFill>
              <a:latin typeface="Stylus BT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699792" y="2636912"/>
            <a:ext cx="3744416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pt-BR" dirty="0" smtClean="0">
                <a:solidFill>
                  <a:schemeClr val="tx2"/>
                </a:solidFill>
                <a:latin typeface="Stylus BT" pitchFamily="34" charset="0"/>
              </a:rPr>
              <a:t>SOLO</a:t>
            </a:r>
            <a:endParaRPr lang="pt-BR" dirty="0">
              <a:solidFill>
                <a:schemeClr val="tx2"/>
              </a:solidFill>
              <a:latin typeface="Stylus BT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043608" y="3933056"/>
            <a:ext cx="3024336" cy="2031325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pt-BR" dirty="0" smtClean="0">
                <a:solidFill>
                  <a:schemeClr val="tx2"/>
                </a:solidFill>
                <a:latin typeface="Stylus BT" pitchFamily="34" charset="0"/>
              </a:rPr>
              <a:t>DESMATAMENTO</a:t>
            </a:r>
          </a:p>
          <a:p>
            <a:pPr marL="285750" indent="-285750">
              <a:buFont typeface="Courier New" pitchFamily="49" charset="0"/>
              <a:buChar char="o"/>
            </a:pPr>
            <a:endParaRPr lang="pt-BR" dirty="0">
              <a:solidFill>
                <a:schemeClr val="tx2"/>
              </a:solidFill>
              <a:latin typeface="Stylus BT" pitchFamily="34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pt-BR" dirty="0" smtClean="0">
                <a:solidFill>
                  <a:schemeClr val="tx2"/>
                </a:solidFill>
                <a:latin typeface="Stylus BT" pitchFamily="34" charset="0"/>
              </a:rPr>
              <a:t>NÚCLEO URBANO</a:t>
            </a:r>
          </a:p>
          <a:p>
            <a:pPr marL="285750" indent="-285750">
              <a:buFont typeface="Courier New" pitchFamily="49" charset="0"/>
              <a:buChar char="o"/>
            </a:pPr>
            <a:endParaRPr lang="pt-BR" dirty="0">
              <a:solidFill>
                <a:schemeClr val="tx2"/>
              </a:solidFill>
              <a:latin typeface="Stylus BT" pitchFamily="34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pt-BR" dirty="0" smtClean="0">
                <a:solidFill>
                  <a:schemeClr val="tx2"/>
                </a:solidFill>
                <a:latin typeface="Stylus BT" pitchFamily="34" charset="0"/>
              </a:rPr>
              <a:t>CONSTRUÇÃO CIVIL</a:t>
            </a:r>
          </a:p>
          <a:p>
            <a:pPr marL="285750" indent="-285750">
              <a:buFont typeface="Courier New" pitchFamily="49" charset="0"/>
              <a:buChar char="o"/>
            </a:pPr>
            <a:endParaRPr lang="pt-BR" dirty="0">
              <a:solidFill>
                <a:schemeClr val="tx2"/>
              </a:solidFill>
              <a:latin typeface="Stylus BT" pitchFamily="34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pt-BR" dirty="0" smtClean="0">
                <a:solidFill>
                  <a:schemeClr val="tx2"/>
                </a:solidFill>
                <a:latin typeface="Stylus BT" pitchFamily="34" charset="0"/>
              </a:rPr>
              <a:t>CORTES DE TALUDES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4860032" y="3933056"/>
            <a:ext cx="2898830" cy="203132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pt-BR" dirty="0">
                <a:solidFill>
                  <a:schemeClr val="tx2"/>
                </a:solidFill>
                <a:latin typeface="Stylus BT" pitchFamily="34" charset="0"/>
              </a:rPr>
              <a:t>MINERAÇÃO</a:t>
            </a:r>
          </a:p>
          <a:p>
            <a:pPr marL="285750" indent="-285750">
              <a:buFont typeface="Courier New" pitchFamily="49" charset="0"/>
              <a:buChar char="o"/>
            </a:pPr>
            <a:endParaRPr lang="pt-BR" dirty="0">
              <a:solidFill>
                <a:schemeClr val="tx2"/>
              </a:solidFill>
              <a:latin typeface="Stylus BT" pitchFamily="34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pt-BR" dirty="0">
                <a:solidFill>
                  <a:schemeClr val="tx2"/>
                </a:solidFill>
                <a:latin typeface="Stylus BT" pitchFamily="34" charset="0"/>
              </a:rPr>
              <a:t>AGROPECUÁRIA</a:t>
            </a:r>
          </a:p>
          <a:p>
            <a:pPr marL="285750" indent="-285750">
              <a:buFont typeface="Courier New" pitchFamily="49" charset="0"/>
              <a:buChar char="o"/>
            </a:pPr>
            <a:endParaRPr lang="pt-BR" dirty="0">
              <a:solidFill>
                <a:schemeClr val="tx2"/>
              </a:solidFill>
              <a:latin typeface="Stylus BT" pitchFamily="34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pt-BR" dirty="0">
                <a:solidFill>
                  <a:schemeClr val="tx2"/>
                </a:solidFill>
                <a:latin typeface="Stylus BT" pitchFamily="34" charset="0"/>
              </a:rPr>
              <a:t>AGRICULTURA</a:t>
            </a:r>
          </a:p>
          <a:p>
            <a:pPr marL="285750" indent="-285750">
              <a:buFont typeface="Courier New" pitchFamily="49" charset="0"/>
              <a:buChar char="o"/>
            </a:pPr>
            <a:endParaRPr lang="pt-BR" dirty="0">
              <a:solidFill>
                <a:schemeClr val="tx2"/>
              </a:solidFill>
              <a:latin typeface="Stylus BT" pitchFamily="34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pt-BR" dirty="0">
                <a:solidFill>
                  <a:schemeClr val="tx2"/>
                </a:solidFill>
                <a:latin typeface="Stylus BT" pitchFamily="34" charset="0"/>
              </a:rPr>
              <a:t>OCUPAÇÃO DO SOLO</a:t>
            </a:r>
          </a:p>
        </p:txBody>
      </p:sp>
      <p:sp>
        <p:nvSpPr>
          <p:cNvPr id="15" name="Título 1"/>
          <p:cNvSpPr txBox="1">
            <a:spLocks/>
          </p:cNvSpPr>
          <p:nvPr/>
        </p:nvSpPr>
        <p:spPr bwMode="black">
          <a:xfrm>
            <a:off x="132910" y="6309320"/>
            <a:ext cx="8928992" cy="504056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ctr" anchorCtr="0">
            <a:no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1200" dirty="0" smtClean="0">
                <a:solidFill>
                  <a:schemeClr val="bg2">
                    <a:lumMod val="25000"/>
                  </a:schemeClr>
                </a:solidFill>
                <a:latin typeface="Stylus BT" pitchFamily="34" charset="0"/>
              </a:rPr>
              <a:t>UNIJUÍ: Universidade regional do noroeste do estado do rio grande do sul</a:t>
            </a:r>
            <a:endParaRPr lang="pt-BR" sz="1200" dirty="0">
              <a:solidFill>
                <a:schemeClr val="bg2">
                  <a:lumMod val="25000"/>
                </a:schemeClr>
              </a:solidFill>
              <a:latin typeface="Stylus BT" pitchFamily="34" charset="0"/>
            </a:endParaRPr>
          </a:p>
        </p:txBody>
      </p:sp>
      <p:pic>
        <p:nvPicPr>
          <p:cNvPr id="16" name="Imagem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6234710"/>
            <a:ext cx="811672" cy="43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m 6" descr="Descrição: Uniju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736" y="6140145"/>
            <a:ext cx="766217" cy="623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tângulo 17"/>
          <p:cNvSpPr/>
          <p:nvPr/>
        </p:nvSpPr>
        <p:spPr>
          <a:xfrm>
            <a:off x="2170113" y="6237288"/>
            <a:ext cx="1754187" cy="62071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Impact" pitchFamily="34" charset="0"/>
              </a:rPr>
              <a:t>VIVER</a:t>
            </a:r>
            <a:endParaRPr lang="pt-BR" sz="2400" dirty="0">
              <a:latin typeface="Impact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932238" y="6237288"/>
            <a:ext cx="2252662" cy="62071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Impact" pitchFamily="34" charset="0"/>
              </a:rPr>
              <a:t>APRENDER</a:t>
            </a:r>
            <a:endParaRPr lang="pt-BR" sz="2400" dirty="0">
              <a:latin typeface="Impact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6176963" y="6237288"/>
            <a:ext cx="2987675" cy="620712"/>
          </a:xfrm>
          <a:prstGeom prst="rect">
            <a:avLst/>
          </a:prstGeom>
          <a:solidFill>
            <a:srgbClr val="0797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Impact" pitchFamily="34" charset="0"/>
              </a:rPr>
              <a:t>TRANSFORMAR</a:t>
            </a:r>
            <a:endParaRPr lang="pt-BR" sz="2400" dirty="0">
              <a:latin typeface="Impact" pitchFamily="34" charset="0"/>
            </a:endParaRPr>
          </a:p>
        </p:txBody>
      </p:sp>
      <p:pic>
        <p:nvPicPr>
          <p:cNvPr id="21" name="Imagem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38" y="6100763"/>
            <a:ext cx="2136775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6" descr="D:\Civil Engineering\0-Programa de Ensino Tutorial em Engenharia Civil\2014\PEC 1\Logo PEC I 201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88640"/>
            <a:ext cx="1441450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036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267744" y="116632"/>
            <a:ext cx="4968552" cy="720080"/>
          </a:xfrm>
          <a:noFill/>
          <a:ln>
            <a:noFill/>
          </a:ln>
        </p:spPr>
        <p:txBody>
          <a:bodyPr anchor="ctr"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Courier New" pitchFamily="49" charset="0"/>
              <a:buChar char="o"/>
            </a:pPr>
            <a:r>
              <a:rPr lang="pt-BR" sz="2500" dirty="0" smtClean="0">
                <a:solidFill>
                  <a:schemeClr val="bg2">
                    <a:lumMod val="25000"/>
                  </a:schemeClr>
                </a:solidFill>
                <a:latin typeface="Stylus BT" pitchFamily="34" charset="0"/>
              </a:rPr>
              <a:t>MÉTODO </a:t>
            </a:r>
            <a:r>
              <a:rPr lang="pt-BR" sz="2500" dirty="0" smtClean="0">
                <a:solidFill>
                  <a:schemeClr val="bg2">
                    <a:lumMod val="25000"/>
                  </a:schemeClr>
                </a:solidFill>
                <a:latin typeface="Stylus BT" pitchFamily="34" charset="0"/>
              </a:rPr>
              <a:t>DA </a:t>
            </a:r>
            <a:r>
              <a:rPr lang="pt-BR" sz="2500" dirty="0" smtClean="0">
                <a:solidFill>
                  <a:schemeClr val="bg2">
                    <a:lumMod val="25000"/>
                  </a:schemeClr>
                </a:solidFill>
                <a:latin typeface="Stylus BT" pitchFamily="34" charset="0"/>
              </a:rPr>
              <a:t>PESQUISA:</a:t>
            </a:r>
            <a:endParaRPr lang="pt-BR" sz="2500" dirty="0">
              <a:solidFill>
                <a:schemeClr val="bg2">
                  <a:lumMod val="25000"/>
                </a:schemeClr>
              </a:solidFill>
              <a:latin typeface="Stylus BT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 bwMode="black">
          <a:xfrm>
            <a:off x="132910" y="6309320"/>
            <a:ext cx="8928992" cy="504056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ctr" anchorCtr="0">
            <a:no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1200" dirty="0" smtClean="0">
                <a:solidFill>
                  <a:schemeClr val="bg2">
                    <a:lumMod val="25000"/>
                  </a:schemeClr>
                </a:solidFill>
                <a:latin typeface="Stylus BT" pitchFamily="34" charset="0"/>
              </a:rPr>
              <a:t>UNIJUÍ: Universidade regional do noroeste do estado do rio grande do sul</a:t>
            </a:r>
            <a:endParaRPr lang="pt-BR" sz="1200" dirty="0">
              <a:solidFill>
                <a:schemeClr val="bg2">
                  <a:lumMod val="25000"/>
                </a:schemeClr>
              </a:solidFill>
              <a:latin typeface="Stylus BT" pitchFamily="34" charset="0"/>
            </a:endParaRPr>
          </a:p>
        </p:txBody>
      </p:sp>
      <p:pic>
        <p:nvPicPr>
          <p:cNvPr id="5" name="Imagem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6234710"/>
            <a:ext cx="811672" cy="43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6" descr="Descrição: Uniju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736" y="6140145"/>
            <a:ext cx="766217" cy="623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2339752" y="3284984"/>
            <a:ext cx="453650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195" name="Picture 3" descr="E:\TCC\HUMAITÁ MUNICÍPI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689" y="1268760"/>
            <a:ext cx="583264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355272" y="1574050"/>
            <a:ext cx="2556792" cy="369331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marL="285750" indent="-285750" algn="ctr">
              <a:buFont typeface="Courier New" pitchFamily="49" charset="0"/>
              <a:buChar char="o"/>
            </a:pPr>
            <a:endParaRPr lang="pt-BR" dirty="0" smtClean="0">
              <a:solidFill>
                <a:schemeClr val="bg1"/>
              </a:solidFill>
              <a:latin typeface="Stylus BT" pitchFamily="34" charset="0"/>
            </a:endParaRPr>
          </a:p>
          <a:p>
            <a:pPr marL="285750" indent="-285750" algn="ctr">
              <a:buFont typeface="Courier New" pitchFamily="49" charset="0"/>
              <a:buChar char="o"/>
            </a:pPr>
            <a:r>
              <a:rPr lang="pt-BR" dirty="0" smtClean="0">
                <a:solidFill>
                  <a:schemeClr val="bg1"/>
                </a:solidFill>
                <a:latin typeface="Stylus BT" pitchFamily="34" charset="0"/>
              </a:rPr>
              <a:t>APLICAÇÃO DE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  <a:latin typeface="Stylus BT" pitchFamily="34" charset="0"/>
              </a:rPr>
              <a:t>BIOENGENHARIA</a:t>
            </a:r>
          </a:p>
          <a:p>
            <a:pPr marL="285750" indent="-285750" algn="ctr">
              <a:buFont typeface="Courier New" pitchFamily="49" charset="0"/>
              <a:buChar char="o"/>
            </a:pPr>
            <a:endParaRPr lang="pt-BR" dirty="0" smtClean="0">
              <a:solidFill>
                <a:schemeClr val="bg1"/>
              </a:solidFill>
              <a:latin typeface="Stylus BT" pitchFamily="34" charset="0"/>
            </a:endParaRPr>
          </a:p>
          <a:p>
            <a:pPr marL="285750" indent="-285750" algn="ctr">
              <a:buFont typeface="Courier New" pitchFamily="49" charset="0"/>
              <a:buChar char="o"/>
            </a:pPr>
            <a:endParaRPr lang="pt-BR" dirty="0">
              <a:solidFill>
                <a:schemeClr val="bg1"/>
              </a:solidFill>
              <a:latin typeface="Stylus BT" pitchFamily="34" charset="0"/>
            </a:endParaRPr>
          </a:p>
          <a:p>
            <a:pPr marL="285750" indent="-285750" algn="ctr">
              <a:buFont typeface="Courier New" pitchFamily="49" charset="0"/>
              <a:buChar char="o"/>
            </a:pPr>
            <a:endParaRPr lang="pt-BR" dirty="0">
              <a:solidFill>
                <a:schemeClr val="bg1"/>
              </a:solidFill>
              <a:latin typeface="Stylus BT" pitchFamily="34" charset="0"/>
            </a:endParaRPr>
          </a:p>
          <a:p>
            <a:pPr marL="285750" indent="-285750" algn="ctr">
              <a:buFont typeface="Courier New" pitchFamily="49" charset="0"/>
              <a:buChar char="o"/>
            </a:pPr>
            <a:r>
              <a:rPr lang="pt-BR" dirty="0" smtClean="0">
                <a:solidFill>
                  <a:schemeClr val="bg1"/>
                </a:solidFill>
                <a:latin typeface="Stylus BT" pitchFamily="34" charset="0"/>
              </a:rPr>
              <a:t>PARQUES LINEARES</a:t>
            </a:r>
          </a:p>
          <a:p>
            <a:pPr algn="ctr"/>
            <a:endParaRPr lang="pt-BR" dirty="0" smtClean="0">
              <a:solidFill>
                <a:schemeClr val="bg1"/>
              </a:solidFill>
              <a:latin typeface="Stylus BT" pitchFamily="34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Stylus BT" pitchFamily="34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Stylus BT" pitchFamily="34" charset="0"/>
            </a:endParaRPr>
          </a:p>
          <a:p>
            <a:pPr marL="285750" indent="-285750" algn="ctr">
              <a:buFont typeface="Courier New" pitchFamily="49" charset="0"/>
              <a:buChar char="o"/>
            </a:pPr>
            <a:r>
              <a:rPr lang="pt-BR" dirty="0" smtClean="0">
                <a:solidFill>
                  <a:schemeClr val="bg1"/>
                </a:solidFill>
                <a:latin typeface="Stylus BT" pitchFamily="34" charset="0"/>
              </a:rPr>
              <a:t>TUBULAÇÃO / 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  <a:latin typeface="Stylus BT" pitchFamily="34" charset="0"/>
              </a:rPr>
              <a:t>CANALIZAÇÃO</a:t>
            </a:r>
          </a:p>
          <a:p>
            <a:pPr algn="ctr"/>
            <a:endParaRPr lang="pt-BR" dirty="0" smtClean="0">
              <a:solidFill>
                <a:schemeClr val="bg1"/>
              </a:solidFill>
              <a:latin typeface="Stylus BT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70113" y="6237288"/>
            <a:ext cx="1754187" cy="62071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Impact" pitchFamily="34" charset="0"/>
              </a:rPr>
              <a:t>VIVER</a:t>
            </a:r>
            <a:endParaRPr lang="pt-BR" sz="2400" dirty="0">
              <a:latin typeface="Impact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932238" y="6237288"/>
            <a:ext cx="2252662" cy="62071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Impact" pitchFamily="34" charset="0"/>
              </a:rPr>
              <a:t>APRENDER</a:t>
            </a:r>
            <a:endParaRPr lang="pt-BR" sz="2400" dirty="0">
              <a:latin typeface="Impact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176963" y="6237288"/>
            <a:ext cx="2987675" cy="620712"/>
          </a:xfrm>
          <a:prstGeom prst="rect">
            <a:avLst/>
          </a:prstGeom>
          <a:solidFill>
            <a:srgbClr val="0797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Impact" pitchFamily="34" charset="0"/>
              </a:rPr>
              <a:t>TRANSFORMAR</a:t>
            </a:r>
            <a:endParaRPr lang="pt-BR" sz="2400" dirty="0">
              <a:latin typeface="Impact" pitchFamily="34" charset="0"/>
            </a:endParaRPr>
          </a:p>
        </p:txBody>
      </p:sp>
      <p:pic>
        <p:nvPicPr>
          <p:cNvPr id="12" name="Imagem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338" y="6100763"/>
            <a:ext cx="2136775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 descr="D:\Civil Engineering\0-Programa de Ensino Tutorial em Engenharia Civil\2014\PEC 1\Logo PEC I 201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16632"/>
            <a:ext cx="1441450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6964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CC\Apresentaçã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53727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 bwMode="black">
          <a:xfrm>
            <a:off x="132910" y="6309320"/>
            <a:ext cx="8928992" cy="504056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ctr" anchorCtr="0">
            <a:no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1200" dirty="0" smtClean="0">
                <a:solidFill>
                  <a:schemeClr val="bg2">
                    <a:lumMod val="25000"/>
                  </a:schemeClr>
                </a:solidFill>
                <a:latin typeface="Stylus BT" pitchFamily="34" charset="0"/>
              </a:rPr>
              <a:t>UNIJUÍ: Universidade regional do noroeste do estado do rio grande do sul</a:t>
            </a:r>
            <a:endParaRPr lang="pt-BR" sz="1200" dirty="0">
              <a:solidFill>
                <a:schemeClr val="bg2">
                  <a:lumMod val="25000"/>
                </a:schemeClr>
              </a:solidFill>
              <a:latin typeface="Stylus BT" pitchFamily="34" charset="0"/>
            </a:endParaRPr>
          </a:p>
        </p:txBody>
      </p:sp>
      <p:pic>
        <p:nvPicPr>
          <p:cNvPr id="4" name="Imagem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6234710"/>
            <a:ext cx="811672" cy="43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6" descr="Descrição: Uniju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736" y="6140145"/>
            <a:ext cx="766217" cy="623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2170113" y="6237288"/>
            <a:ext cx="1754187" cy="62071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Impact" pitchFamily="34" charset="0"/>
              </a:rPr>
              <a:t>VIVER</a:t>
            </a:r>
            <a:endParaRPr lang="pt-BR" sz="2400" dirty="0">
              <a:latin typeface="Impact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932238" y="6237288"/>
            <a:ext cx="2252662" cy="62071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Impact" pitchFamily="34" charset="0"/>
              </a:rPr>
              <a:t>APRENDER</a:t>
            </a:r>
            <a:endParaRPr lang="pt-BR" sz="2400" dirty="0">
              <a:latin typeface="Impact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176963" y="6237288"/>
            <a:ext cx="2987675" cy="620712"/>
          </a:xfrm>
          <a:prstGeom prst="rect">
            <a:avLst/>
          </a:prstGeom>
          <a:solidFill>
            <a:srgbClr val="0797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Impact" pitchFamily="34" charset="0"/>
              </a:rPr>
              <a:t>TRANSFORMAR</a:t>
            </a:r>
            <a:endParaRPr lang="pt-BR" sz="2400" dirty="0">
              <a:latin typeface="Impact" pitchFamily="34" charset="0"/>
            </a:endParaRPr>
          </a:p>
        </p:txBody>
      </p:sp>
      <p:pic>
        <p:nvPicPr>
          <p:cNvPr id="9" name="Imagem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338" y="6100763"/>
            <a:ext cx="2136775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D:\Civil Engineering\0-Programa de Ensino Tutorial em Engenharia Civil\2014\PEC 1\Logo PEC I 201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336" y="116632"/>
            <a:ext cx="1441450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0653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</TotalTime>
  <Words>495</Words>
  <Application>Microsoft Office PowerPoint</Application>
  <PresentationFormat>Apresentação na tela (4:3)</PresentationFormat>
  <Paragraphs>106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Slide 1</vt:lpstr>
      <vt:lpstr> DINARA INÊS GROTH</vt:lpstr>
      <vt:lpstr>Introdução:</vt:lpstr>
      <vt:lpstr>OBJETIVOS da pesquisa:</vt:lpstr>
      <vt:lpstr>EROSÃO DO SOLO</vt:lpstr>
      <vt:lpstr>Slide 6</vt:lpstr>
      <vt:lpstr>Slide 7</vt:lpstr>
      <vt:lpstr>MÉTODO DA PESQUISA: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PROJETO DE TRABALHO DE CONCLUSÃO DE CURSO</dc:title>
  <dc:creator>Dinara Groth</dc:creator>
  <cp:lastModifiedBy>Dinara</cp:lastModifiedBy>
  <cp:revision>41</cp:revision>
  <dcterms:created xsi:type="dcterms:W3CDTF">2015-05-18T17:58:08Z</dcterms:created>
  <dcterms:modified xsi:type="dcterms:W3CDTF">2015-09-23T17:07:03Z</dcterms:modified>
</cp:coreProperties>
</file>